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416" r:id="rId2"/>
    <p:sldId id="262" r:id="rId3"/>
    <p:sldId id="364" r:id="rId4"/>
    <p:sldId id="397" r:id="rId5"/>
    <p:sldId id="398" r:id="rId6"/>
    <p:sldId id="400" r:id="rId7"/>
    <p:sldId id="401" r:id="rId8"/>
    <p:sldId id="395" r:id="rId9"/>
    <p:sldId id="387" r:id="rId10"/>
    <p:sldId id="388" r:id="rId11"/>
    <p:sldId id="391" r:id="rId12"/>
    <p:sldId id="415" r:id="rId13"/>
    <p:sldId id="393" r:id="rId14"/>
    <p:sldId id="414" r:id="rId15"/>
    <p:sldId id="408" r:id="rId16"/>
    <p:sldId id="409" r:id="rId17"/>
    <p:sldId id="410" r:id="rId18"/>
    <p:sldId id="407" r:id="rId19"/>
    <p:sldId id="405" r:id="rId20"/>
    <p:sldId id="411" r:id="rId21"/>
    <p:sldId id="286" r:id="rId22"/>
  </p:sldIdLst>
  <p:sldSz cx="9144000" cy="6858000" type="screen4x3"/>
  <p:notesSz cx="6797675" cy="9926638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50BC11C9-3BED-4411-8BB1-0C8907492CFD}">
          <p14:sldIdLst>
            <p14:sldId id="416"/>
            <p14:sldId id="262"/>
            <p14:sldId id="364"/>
            <p14:sldId id="397"/>
            <p14:sldId id="398"/>
            <p14:sldId id="400"/>
            <p14:sldId id="401"/>
            <p14:sldId id="395"/>
          </p14:sldIdLst>
        </p14:section>
        <p14:section name="Sección sin título" id="{2A35F4A6-5F63-4FC8-B2E3-0F8B3EC613E8}">
          <p14:sldIdLst>
            <p14:sldId id="387"/>
            <p14:sldId id="388"/>
            <p14:sldId id="391"/>
            <p14:sldId id="415"/>
            <p14:sldId id="393"/>
            <p14:sldId id="414"/>
            <p14:sldId id="408"/>
            <p14:sldId id="409"/>
            <p14:sldId id="410"/>
            <p14:sldId id="407"/>
            <p14:sldId id="405"/>
            <p14:sldId id="411"/>
            <p14:sldId id="2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955E"/>
    <a:srgbClr val="0FA174"/>
    <a:srgbClr val="595959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5" autoAdjust="0"/>
    <p:restoredTop sz="94636" autoAdjust="0"/>
  </p:normalViewPr>
  <p:slideViewPr>
    <p:cSldViewPr>
      <p:cViewPr varScale="1">
        <p:scale>
          <a:sx n="107" d="100"/>
          <a:sy n="107" d="100"/>
        </p:scale>
        <p:origin x="628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chartUserShapes" Target="../drawings/drawing1.xml"/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b="1"/>
            </a:pPr>
            <a:r>
              <a:rPr lang="es-VE" sz="1440" b="1" i="0" u="none" strike="noStrike" baseline="0">
                <a:effectLst/>
              </a:rPr>
              <a:t>Índice de Reclamos y Quejas de Clientes</a:t>
            </a:r>
            <a:endParaRPr lang="es-VE" b="1"/>
          </a:p>
        </c:rich>
      </c:tx>
      <c:overlay val="0"/>
    </c:title>
    <c:autoTitleDeleted val="0"/>
    <c:plotArea>
      <c:layout/>
      <c:areaChart>
        <c:grouping val="stacked"/>
        <c:varyColors val="0"/>
        <c:ser>
          <c:idx val="2"/>
          <c:order val="2"/>
          <c:tx>
            <c:strRef>
              <c:f>'Datos Grafica'!$A$30</c:f>
              <c:strCache>
                <c:ptCount val="1"/>
                <c:pt idx="0">
                  <c:v>Verde</c:v>
                </c:pt>
              </c:strCache>
            </c:strRef>
          </c:tx>
          <c:spPr>
            <a:solidFill>
              <a:srgbClr val="00B050">
                <a:alpha val="20000"/>
              </a:srgbClr>
            </a:solidFill>
          </c:spPr>
          <c:cat>
            <c:strRef>
              <c:f>'Datos Grafica'!$B$2:$P$2</c:f>
              <c:strCache>
                <c:ptCount val="15"/>
                <c:pt idx="0">
                  <c:v>2023</c:v>
                </c:pt>
                <c:pt idx="1">
                  <c:v>Ene</c:v>
                </c:pt>
                <c:pt idx="2">
                  <c:v>Feb</c:v>
                </c:pt>
                <c:pt idx="3">
                  <c:v>Mar</c:v>
                </c:pt>
                <c:pt idx="4">
                  <c:v>Abr</c:v>
                </c:pt>
                <c:pt idx="5">
                  <c:v>May</c:v>
                </c:pt>
                <c:pt idx="6">
                  <c:v>Jun</c:v>
                </c:pt>
                <c:pt idx="7">
                  <c:v>Jul</c:v>
                </c:pt>
                <c:pt idx="8">
                  <c:v>Ago</c:v>
                </c:pt>
                <c:pt idx="9">
                  <c:v>Sep</c:v>
                </c:pt>
                <c:pt idx="10">
                  <c:v>Oct</c:v>
                </c:pt>
                <c:pt idx="11">
                  <c:v>Nov</c:v>
                </c:pt>
                <c:pt idx="12">
                  <c:v>Dic</c:v>
                </c:pt>
                <c:pt idx="13">
                  <c:v>Acum. 2024</c:v>
                </c:pt>
                <c:pt idx="14">
                  <c:v>Meta</c:v>
                </c:pt>
              </c:strCache>
            </c:strRef>
          </c:cat>
          <c:val>
            <c:numRef>
              <c:f>'Datos Grafica'!$B$30:$P$30</c:f>
              <c:numCache>
                <c:formatCode>0.00</c:formatCode>
                <c:ptCount val="15"/>
                <c:pt idx="0">
                  <c:v>0.3</c:v>
                </c:pt>
                <c:pt idx="1">
                  <c:v>0.3</c:v>
                </c:pt>
                <c:pt idx="2">
                  <c:v>0.3</c:v>
                </c:pt>
                <c:pt idx="3">
                  <c:v>0.3</c:v>
                </c:pt>
                <c:pt idx="4">
                  <c:v>0.3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0.3</c:v>
                </c:pt>
                <c:pt idx="9">
                  <c:v>0.3</c:v>
                </c:pt>
                <c:pt idx="10">
                  <c:v>0.3</c:v>
                </c:pt>
                <c:pt idx="11">
                  <c:v>0.3</c:v>
                </c:pt>
                <c:pt idx="12">
                  <c:v>0.3</c:v>
                </c:pt>
                <c:pt idx="13">
                  <c:v>0.3</c:v>
                </c:pt>
                <c:pt idx="14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A4-44F0-82C2-ADB22292C5C3}"/>
            </c:ext>
          </c:extLst>
        </c:ser>
        <c:ser>
          <c:idx val="3"/>
          <c:order val="3"/>
          <c:tx>
            <c:strRef>
              <c:f>'Datos Grafica'!$A$31</c:f>
              <c:strCache>
                <c:ptCount val="1"/>
                <c:pt idx="0">
                  <c:v>Amarillo</c:v>
                </c:pt>
              </c:strCache>
            </c:strRef>
          </c:tx>
          <c:spPr>
            <a:solidFill>
              <a:srgbClr val="FFC000">
                <a:alpha val="20000"/>
              </a:srgbClr>
            </a:solidFill>
          </c:spPr>
          <c:cat>
            <c:strRef>
              <c:f>'Datos Grafica'!$B$2:$P$2</c:f>
              <c:strCache>
                <c:ptCount val="15"/>
                <c:pt idx="0">
                  <c:v>2023</c:v>
                </c:pt>
                <c:pt idx="1">
                  <c:v>Ene</c:v>
                </c:pt>
                <c:pt idx="2">
                  <c:v>Feb</c:v>
                </c:pt>
                <c:pt idx="3">
                  <c:v>Mar</c:v>
                </c:pt>
                <c:pt idx="4">
                  <c:v>Abr</c:v>
                </c:pt>
                <c:pt idx="5">
                  <c:v>May</c:v>
                </c:pt>
                <c:pt idx="6">
                  <c:v>Jun</c:v>
                </c:pt>
                <c:pt idx="7">
                  <c:v>Jul</c:v>
                </c:pt>
                <c:pt idx="8">
                  <c:v>Ago</c:v>
                </c:pt>
                <c:pt idx="9">
                  <c:v>Sep</c:v>
                </c:pt>
                <c:pt idx="10">
                  <c:v>Oct</c:v>
                </c:pt>
                <c:pt idx="11">
                  <c:v>Nov</c:v>
                </c:pt>
                <c:pt idx="12">
                  <c:v>Dic</c:v>
                </c:pt>
                <c:pt idx="13">
                  <c:v>Acum. 2024</c:v>
                </c:pt>
                <c:pt idx="14">
                  <c:v>Meta</c:v>
                </c:pt>
              </c:strCache>
            </c:strRef>
          </c:cat>
          <c:val>
            <c:numRef>
              <c:f>'Datos Grafica'!$B$31:$P$31</c:f>
              <c:numCache>
                <c:formatCode>0.00</c:formatCode>
                <c:ptCount val="15"/>
                <c:pt idx="0">
                  <c:v>0.06</c:v>
                </c:pt>
                <c:pt idx="1">
                  <c:v>0.06</c:v>
                </c:pt>
                <c:pt idx="2">
                  <c:v>0.06</c:v>
                </c:pt>
                <c:pt idx="3">
                  <c:v>0.06</c:v>
                </c:pt>
                <c:pt idx="4">
                  <c:v>0.06</c:v>
                </c:pt>
                <c:pt idx="5">
                  <c:v>0.06</c:v>
                </c:pt>
                <c:pt idx="6">
                  <c:v>0.06</c:v>
                </c:pt>
                <c:pt idx="7">
                  <c:v>0.06</c:v>
                </c:pt>
                <c:pt idx="8">
                  <c:v>0.06</c:v>
                </c:pt>
                <c:pt idx="9">
                  <c:v>0.06</c:v>
                </c:pt>
                <c:pt idx="10">
                  <c:v>0.06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3A4-44F0-82C2-ADB22292C5C3}"/>
            </c:ext>
          </c:extLst>
        </c:ser>
        <c:ser>
          <c:idx val="4"/>
          <c:order val="4"/>
          <c:tx>
            <c:strRef>
              <c:f>'Datos Grafica'!$A$32</c:f>
              <c:strCache>
                <c:ptCount val="1"/>
                <c:pt idx="0">
                  <c:v>Rojo</c:v>
                </c:pt>
              </c:strCache>
            </c:strRef>
          </c:tx>
          <c:spPr>
            <a:solidFill>
              <a:srgbClr val="FF0000">
                <a:alpha val="20000"/>
              </a:srgbClr>
            </a:solidFill>
          </c:spPr>
          <c:cat>
            <c:strRef>
              <c:f>'Datos Grafica'!$B$2:$P$2</c:f>
              <c:strCache>
                <c:ptCount val="15"/>
                <c:pt idx="0">
                  <c:v>2023</c:v>
                </c:pt>
                <c:pt idx="1">
                  <c:v>Ene</c:v>
                </c:pt>
                <c:pt idx="2">
                  <c:v>Feb</c:v>
                </c:pt>
                <c:pt idx="3">
                  <c:v>Mar</c:v>
                </c:pt>
                <c:pt idx="4">
                  <c:v>Abr</c:v>
                </c:pt>
                <c:pt idx="5">
                  <c:v>May</c:v>
                </c:pt>
                <c:pt idx="6">
                  <c:v>Jun</c:v>
                </c:pt>
                <c:pt idx="7">
                  <c:v>Jul</c:v>
                </c:pt>
                <c:pt idx="8">
                  <c:v>Ago</c:v>
                </c:pt>
                <c:pt idx="9">
                  <c:v>Sep</c:v>
                </c:pt>
                <c:pt idx="10">
                  <c:v>Oct</c:v>
                </c:pt>
                <c:pt idx="11">
                  <c:v>Nov</c:v>
                </c:pt>
                <c:pt idx="12">
                  <c:v>Dic</c:v>
                </c:pt>
                <c:pt idx="13">
                  <c:v>Acum. 2024</c:v>
                </c:pt>
                <c:pt idx="14">
                  <c:v>Meta</c:v>
                </c:pt>
              </c:strCache>
            </c:strRef>
          </c:cat>
          <c:val>
            <c:numRef>
              <c:f>'Datos Grafica'!$B$32:$P$32</c:f>
              <c:numCache>
                <c:formatCode>0.00</c:formatCode>
                <c:ptCount val="15"/>
                <c:pt idx="0">
                  <c:v>1.5</c:v>
                </c:pt>
                <c:pt idx="1">
                  <c:v>1.5</c:v>
                </c:pt>
                <c:pt idx="2">
                  <c:v>1.5</c:v>
                </c:pt>
                <c:pt idx="3">
                  <c:v>1.5</c:v>
                </c:pt>
                <c:pt idx="4">
                  <c:v>1.5</c:v>
                </c:pt>
                <c:pt idx="5">
                  <c:v>1.5</c:v>
                </c:pt>
                <c:pt idx="6">
                  <c:v>1.5</c:v>
                </c:pt>
                <c:pt idx="7">
                  <c:v>1.5</c:v>
                </c:pt>
                <c:pt idx="8">
                  <c:v>1.5</c:v>
                </c:pt>
                <c:pt idx="9">
                  <c:v>1.5</c:v>
                </c:pt>
                <c:pt idx="10">
                  <c:v>1.5</c:v>
                </c:pt>
                <c:pt idx="11">
                  <c:v>1.5</c:v>
                </c:pt>
                <c:pt idx="12">
                  <c:v>1.5</c:v>
                </c:pt>
                <c:pt idx="13">
                  <c:v>1.5</c:v>
                </c:pt>
                <c:pt idx="14">
                  <c:v>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3A4-44F0-82C2-ADB22292C5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0647936"/>
        <c:axId val="170649472"/>
      </c:areaChart>
      <c:barChart>
        <c:barDir val="col"/>
        <c:grouping val="clustered"/>
        <c:varyColors val="0"/>
        <c:ser>
          <c:idx val="1"/>
          <c:order val="1"/>
          <c:tx>
            <c:strRef>
              <c:f>'Datos Grafica'!$A$28</c:f>
              <c:strCache>
                <c:ptCount val="1"/>
              </c:strCache>
            </c:strRef>
          </c:tx>
          <c:spPr>
            <a:solidFill>
              <a:srgbClr val="002060"/>
            </a:solidFill>
            <a:ln>
              <a:solidFill>
                <a:sysClr val="windowText" lastClr="000000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Pt>
            <c:idx val="1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E3A4-44F0-82C2-ADB22292C5C3}"/>
              </c:ext>
            </c:extLst>
          </c:dPt>
          <c:dPt>
            <c:idx val="14"/>
            <c:invertIfNegative val="0"/>
            <c:bubble3D val="0"/>
            <c:spPr>
              <a:solidFill>
                <a:srgbClr val="006600"/>
              </a:solidFill>
              <a:ln>
                <a:solidFill>
                  <a:sysClr val="windowText" lastClr="000000"/>
                </a:solidFill>
              </a:ln>
              <a:scene3d>
                <a:camera prst="orthographicFront"/>
                <a:lightRig rig="threePt" dir="t"/>
              </a:scene3d>
              <a:sp3d>
                <a:bevelT/>
              </a:sp3d>
            </c:spPr>
            <c:extLst>
              <c:ext xmlns:c16="http://schemas.microsoft.com/office/drawing/2014/chart" uri="{C3380CC4-5D6E-409C-BE32-E72D297353CC}">
                <c16:uniqueId val="{00000005-E3A4-44F0-82C2-ADB22292C5C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/>
                </a:pPr>
                <a:endParaRPr lang="es-E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'Datos Grafica'!$B$2:$P$2</c:f>
              <c:strCache>
                <c:ptCount val="15"/>
                <c:pt idx="0">
                  <c:v>2023</c:v>
                </c:pt>
                <c:pt idx="1">
                  <c:v>Ene</c:v>
                </c:pt>
                <c:pt idx="2">
                  <c:v>Feb</c:v>
                </c:pt>
                <c:pt idx="3">
                  <c:v>Mar</c:v>
                </c:pt>
                <c:pt idx="4">
                  <c:v>Abr</c:v>
                </c:pt>
                <c:pt idx="5">
                  <c:v>May</c:v>
                </c:pt>
                <c:pt idx="6">
                  <c:v>Jun</c:v>
                </c:pt>
                <c:pt idx="7">
                  <c:v>Jul</c:v>
                </c:pt>
                <c:pt idx="8">
                  <c:v>Ago</c:v>
                </c:pt>
                <c:pt idx="9">
                  <c:v>Sep</c:v>
                </c:pt>
                <c:pt idx="10">
                  <c:v>Oct</c:v>
                </c:pt>
                <c:pt idx="11">
                  <c:v>Nov</c:v>
                </c:pt>
                <c:pt idx="12">
                  <c:v>Dic</c:v>
                </c:pt>
                <c:pt idx="13">
                  <c:v>Acum. 2024</c:v>
                </c:pt>
                <c:pt idx="14">
                  <c:v>Meta</c:v>
                </c:pt>
              </c:strCache>
            </c:strRef>
          </c:cat>
          <c:val>
            <c:numRef>
              <c:f>'Datos Grafica'!$B$28:$P$28</c:f>
              <c:numCache>
                <c:formatCode>General</c:formatCode>
                <c:ptCount val="15"/>
                <c:pt idx="0" formatCode="0.00">
                  <c:v>0.83</c:v>
                </c:pt>
                <c:pt idx="13" formatCode="0.00">
                  <c:v>0.45333333333333337</c:v>
                </c:pt>
                <c:pt idx="14" formatCode="0.00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3A4-44F0-82C2-ADB22292C5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"/>
        <c:axId val="170653184"/>
        <c:axId val="170651648"/>
      </c:barChart>
      <c:lineChart>
        <c:grouping val="standard"/>
        <c:varyColors val="0"/>
        <c:ser>
          <c:idx val="0"/>
          <c:order val="0"/>
          <c:tx>
            <c:strRef>
              <c:f>'Datos Grafica'!$A$29</c:f>
              <c:strCache>
                <c:ptCount val="1"/>
                <c:pt idx="0">
                  <c:v>Índice de Reclamos y Quejas de los Clientes</c:v>
                </c:pt>
              </c:strCache>
            </c:strRef>
          </c:tx>
          <c:spPr>
            <a:ln>
              <a:solidFill>
                <a:sysClr val="windowText" lastClr="000000"/>
              </a:solidFill>
            </a:ln>
          </c:spPr>
          <c:marker>
            <c:spPr>
              <a:solidFill>
                <a:srgbClr val="FF0000"/>
              </a:solidFill>
              <a:ln>
                <a:solidFill>
                  <a:sysClr val="windowText" lastClr="000000"/>
                </a:solidFill>
              </a:ln>
            </c:spPr>
          </c:marker>
          <c:dLbls>
            <c:dLbl>
              <c:idx val="1"/>
              <c:layout>
                <c:manualLayout>
                  <c:x val="-3.1032967032967061E-2"/>
                  <c:y val="-2.610524974211304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A4-44F0-82C2-ADB22292C5C3}"/>
                </c:ext>
              </c:extLst>
            </c:dLbl>
            <c:dLbl>
              <c:idx val="2"/>
              <c:layout>
                <c:manualLayout>
                  <c:x val="-4.568498168498171E-2"/>
                  <c:y val="-2.610524974211304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E3A4-44F0-82C2-ADB22292C5C3}"/>
                </c:ext>
              </c:extLst>
            </c:dLbl>
            <c:dLbl>
              <c:idx val="3"/>
              <c:layout>
                <c:manualLayout>
                  <c:x val="-1.728937728937729E-3"/>
                  <c:y val="-5.8725739707422763E-3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E3A4-44F0-82C2-ADB22292C5C3}"/>
                </c:ext>
              </c:extLst>
            </c:dLbl>
            <c:dLbl>
              <c:idx val="10"/>
              <c:layout>
                <c:manualLayout>
                  <c:x val="-2.6373626373626371E-4"/>
                  <c:y val="1.972287606689528E-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E3A4-44F0-82C2-ADB22292C5C3}"/>
                </c:ext>
              </c:extLst>
            </c:dLbl>
            <c:dLbl>
              <c:idx val="12"/>
              <c:layout>
                <c:manualLayout>
                  <c:x val="-4.8615384615384616E-2"/>
                  <c:y val="3.054624241772509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E3A4-44F0-82C2-ADB22292C5C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b="1"/>
                </a:pPr>
                <a:endParaRPr lang="es-E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'Datos Grafica'!$B$2:$P$2</c:f>
              <c:strCache>
                <c:ptCount val="15"/>
                <c:pt idx="0">
                  <c:v>2023</c:v>
                </c:pt>
                <c:pt idx="1">
                  <c:v>Ene</c:v>
                </c:pt>
                <c:pt idx="2">
                  <c:v>Feb</c:v>
                </c:pt>
                <c:pt idx="3">
                  <c:v>Mar</c:v>
                </c:pt>
                <c:pt idx="4">
                  <c:v>Abr</c:v>
                </c:pt>
                <c:pt idx="5">
                  <c:v>May</c:v>
                </c:pt>
                <c:pt idx="6">
                  <c:v>Jun</c:v>
                </c:pt>
                <c:pt idx="7">
                  <c:v>Jul</c:v>
                </c:pt>
                <c:pt idx="8">
                  <c:v>Ago</c:v>
                </c:pt>
                <c:pt idx="9">
                  <c:v>Sep</c:v>
                </c:pt>
                <c:pt idx="10">
                  <c:v>Oct</c:v>
                </c:pt>
                <c:pt idx="11">
                  <c:v>Nov</c:v>
                </c:pt>
                <c:pt idx="12">
                  <c:v>Dic</c:v>
                </c:pt>
                <c:pt idx="13">
                  <c:v>Acum. 2024</c:v>
                </c:pt>
                <c:pt idx="14">
                  <c:v>Meta</c:v>
                </c:pt>
              </c:strCache>
            </c:strRef>
          </c:cat>
          <c:val>
            <c:numRef>
              <c:f>'Datos Grafica'!$B$29:$P$29</c:f>
              <c:numCache>
                <c:formatCode>0.00</c:formatCode>
                <c:ptCount val="15"/>
                <c:pt idx="1">
                  <c:v>0</c:v>
                </c:pt>
                <c:pt idx="2">
                  <c:v>0</c:v>
                </c:pt>
                <c:pt idx="3">
                  <c:v>1.36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C-E3A4-44F0-82C2-ADB22292C5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0647936"/>
        <c:axId val="170649472"/>
      </c:lineChart>
      <c:catAx>
        <c:axId val="1706479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b="1"/>
            </a:pPr>
            <a:endParaRPr lang="es-ES"/>
          </a:p>
        </c:txPr>
        <c:crossAx val="170649472"/>
        <c:crosses val="autoZero"/>
        <c:auto val="1"/>
        <c:lblAlgn val="ctr"/>
        <c:lblOffset val="100"/>
        <c:noMultiLvlLbl val="0"/>
      </c:catAx>
      <c:valAx>
        <c:axId val="170649472"/>
        <c:scaling>
          <c:orientation val="minMax"/>
          <c:max val="1.5"/>
          <c:min val="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/>
                </a:pPr>
                <a:r>
                  <a:rPr lang="es-VE" sz="1200" b="1" i="0" baseline="0">
                    <a:effectLst/>
                  </a:rPr>
                  <a:t># Reclamos / 100 Item Vendidos </a:t>
                </a:r>
                <a:endParaRPr lang="es-VE" sz="1200">
                  <a:effectLst/>
                </a:endParaRPr>
              </a:p>
            </c:rich>
          </c:tx>
          <c:overlay val="0"/>
        </c:title>
        <c:numFmt formatCode="0.00" sourceLinked="0"/>
        <c:majorTickMark val="out"/>
        <c:minorTickMark val="out"/>
        <c:tickLblPos val="nextTo"/>
        <c:txPr>
          <a:bodyPr/>
          <a:lstStyle/>
          <a:p>
            <a:pPr>
              <a:defRPr b="1"/>
            </a:pPr>
            <a:endParaRPr lang="es-ES"/>
          </a:p>
        </c:txPr>
        <c:crossAx val="170647936"/>
        <c:crosses val="autoZero"/>
        <c:crossBetween val="between"/>
      </c:valAx>
      <c:valAx>
        <c:axId val="170651648"/>
        <c:scaling>
          <c:orientation val="minMax"/>
        </c:scaling>
        <c:delete val="1"/>
        <c:axPos val="r"/>
        <c:numFmt formatCode="0.00" sourceLinked="1"/>
        <c:majorTickMark val="out"/>
        <c:minorTickMark val="none"/>
        <c:tickLblPos val="nextTo"/>
        <c:crossAx val="170653184"/>
        <c:crosses val="max"/>
        <c:crossBetween val="between"/>
      </c:valAx>
      <c:catAx>
        <c:axId val="17065318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70651648"/>
        <c:crosses val="autoZero"/>
        <c:auto val="1"/>
        <c:lblAlgn val="ctr"/>
        <c:lblOffset val="100"/>
        <c:noMultiLvlLbl val="0"/>
      </c:catAx>
    </c:plotArea>
    <c:plotVisOnly val="1"/>
    <c:dispBlanksAs val="gap"/>
    <c:showDLblsOverMax val="0"/>
  </c:chart>
  <c:txPr>
    <a:bodyPr/>
    <a:lstStyle/>
    <a:p>
      <a:pPr>
        <a:defRPr sz="1200">
          <a:latin typeface="Arial" panose="020B0604020202020204" pitchFamily="34" charset="0"/>
          <a:cs typeface="Arial" panose="020B0604020202020204" pitchFamily="34" charset="0"/>
        </a:defRPr>
      </a:pPr>
      <a:endParaRPr lang="es-ES"/>
    </a:p>
  </c:txPr>
  <c:externalData r:id="rId2">
    <c:autoUpdate val="0"/>
  </c:externalData>
  <c:userShapes r:id="rId3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[RESULTADOS MOTTO 500 C 16_SJ-MANUEL-GUSTAVO.xlsx]GENERAL!TablaDinámica1</c:name>
    <c:fmtId val="19"/>
  </c:pivotSource>
  <c:chart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2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circle"/>
          <c:size val="6"/>
          <c:spPr>
            <a:solidFill>
              <a:schemeClr val="accent3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tx2"/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tx2"/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</c:pivotFmt>
      <c:pivotFmt>
        <c:idx val="2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tx2"/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tx2"/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GENERAL!$A$5</c:f>
              <c:strCache>
                <c:ptCount val="1"/>
                <c:pt idx="0">
                  <c:v>Máx. de Capa de Zinc 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GENERAL!$A$6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GENERAL!$A$6</c:f>
              <c:numCache>
                <c:formatCode>0.00</c:formatCode>
                <c:ptCount val="1"/>
                <c:pt idx="0">
                  <c:v>419.74010050251212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68-467A-B69A-D877BA2A21D1}"/>
            </c:ext>
          </c:extLst>
        </c:ser>
        <c:ser>
          <c:idx val="1"/>
          <c:order val="1"/>
          <c:tx>
            <c:strRef>
              <c:f>GENERAL!$B$5</c:f>
              <c:strCache>
                <c:ptCount val="1"/>
                <c:pt idx="0">
                  <c:v>Promedio de Capa de Zinc 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GENERAL!$A$6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GENERAL!$B$6</c:f>
              <c:numCache>
                <c:formatCode>0.00</c:formatCode>
                <c:ptCount val="1"/>
                <c:pt idx="0">
                  <c:v>251.76083890717655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068-467A-B69A-D877BA2A21D1}"/>
            </c:ext>
          </c:extLst>
        </c:ser>
        <c:ser>
          <c:idx val="2"/>
          <c:order val="2"/>
          <c:tx>
            <c:strRef>
              <c:f>GENERAL!$C$5</c:f>
              <c:strCache>
                <c:ptCount val="1"/>
                <c:pt idx="0">
                  <c:v>Mín. de Capa de Zinc </c:v>
                </c:pt>
              </c:strCache>
            </c:strRef>
          </c:tx>
          <c:spPr>
            <a:solidFill>
              <a:schemeClr val="tx2"/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GENERAL!$A$6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GENERAL!$C$6</c:f>
              <c:numCache>
                <c:formatCode>0.00</c:formatCode>
                <c:ptCount val="1"/>
                <c:pt idx="0">
                  <c:v>102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068-467A-B69A-D877BA2A21D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52146432"/>
        <c:axId val="452151024"/>
      </c:barChart>
      <c:catAx>
        <c:axId val="452146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452151024"/>
        <c:crosses val="autoZero"/>
        <c:auto val="1"/>
        <c:lblAlgn val="ctr"/>
        <c:lblOffset val="100"/>
        <c:noMultiLvlLbl val="0"/>
      </c:catAx>
      <c:valAx>
        <c:axId val="452151024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crossAx val="452146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E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[RESULTADOS MOTTO 500 C 16_SJ-COMPLETO-v1.xlsx]BAJA CAP DE Zn!TablaDinámica1</c:name>
    <c:fmtId val="8"/>
  </c:pivotSource>
  <c:chart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s-E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'BAJA CAP DE Zn'!$A$5</c:f>
              <c:strCache>
                <c:ptCount val="1"/>
                <c:pt idx="0">
                  <c:v>Cuenta de CAPA  OK/BAJA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'BAJA CAP DE Zn'!$A$6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'BAJA CAP DE Zn'!$A$6</c:f>
              <c:numCache>
                <c:formatCode>General</c:formatCode>
                <c:ptCount val="1"/>
                <c:pt idx="0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8B-49D9-B2E6-802F52C3B7BB}"/>
            </c:ext>
          </c:extLst>
        </c:ser>
        <c:ser>
          <c:idx val="1"/>
          <c:order val="1"/>
          <c:tx>
            <c:strRef>
              <c:f>'BAJA CAP DE Zn'!$B$5</c:f>
              <c:strCache>
                <c:ptCount val="1"/>
                <c:pt idx="0">
                  <c:v>Promedio de Capa de Zinc 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'BAJA CAP DE Zn'!$A$6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'BAJA CAP DE Zn'!$B$6</c:f>
              <c:numCache>
                <c:formatCode>0.00</c:formatCode>
                <c:ptCount val="1"/>
                <c:pt idx="0">
                  <c:v>196.31718286308549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D8B-49D9-B2E6-802F52C3B7BB}"/>
            </c:ext>
          </c:extLst>
        </c:ser>
        <c:ser>
          <c:idx val="2"/>
          <c:order val="2"/>
          <c:tx>
            <c:strRef>
              <c:f>'BAJA CAP DE Zn'!$C$5</c:f>
              <c:strCache>
                <c:ptCount val="1"/>
                <c:pt idx="0">
                  <c:v>Mín. de Capa de Zinc </c:v>
                </c:pt>
              </c:strCache>
            </c:strRef>
          </c:tx>
          <c:spPr>
            <a:solidFill>
              <a:schemeClr val="accent3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'BAJA CAP DE Zn'!$A$6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'BAJA CAP DE Zn'!$C$6</c:f>
              <c:numCache>
                <c:formatCode>0.0</c:formatCode>
                <c:ptCount val="1"/>
                <c:pt idx="0">
                  <c:v>102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D8B-49D9-B2E6-802F52C3B7B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52146432"/>
        <c:axId val="452151024"/>
      </c:barChart>
      <c:catAx>
        <c:axId val="452146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452151024"/>
        <c:crosses val="autoZero"/>
        <c:auto val="1"/>
        <c:lblAlgn val="ctr"/>
        <c:lblOffset val="100"/>
        <c:noMultiLvlLbl val="0"/>
      </c:catAx>
      <c:valAx>
        <c:axId val="452151024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452146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E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Conformación de Púa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'CONFORMACIÓN DE PÚA'!$B$29</c:f>
              <c:strCache>
                <c:ptCount val="1"/>
                <c:pt idx="0">
                  <c:v>PORCENTAJE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'CONFORMACIÓN DE PÚA'!$A$30:$A$32</c:f>
              <c:strCache>
                <c:ptCount val="3"/>
                <c:pt idx="0">
                  <c:v>CONFORME</c:v>
                </c:pt>
                <c:pt idx="1">
                  <c:v>DEFECTUOSA</c:v>
                </c:pt>
                <c:pt idx="2">
                  <c:v>TOTAL</c:v>
                </c:pt>
              </c:strCache>
            </c:strRef>
          </c:cat>
          <c:val>
            <c:numRef>
              <c:f>'CONFORMACIÓN DE PÚA'!$B$30:$B$32</c:f>
              <c:numCache>
                <c:formatCode>0.0</c:formatCode>
                <c:ptCount val="3"/>
                <c:pt idx="0">
                  <c:v>42.941176470588232</c:v>
                </c:pt>
                <c:pt idx="1">
                  <c:v>57.058823529411761</c:v>
                </c:pt>
                <c:pt idx="2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3C-48EC-AE33-5822010BBA9F}"/>
            </c:ext>
          </c:extLst>
        </c:ser>
        <c:ser>
          <c:idx val="1"/>
          <c:order val="1"/>
          <c:tx>
            <c:strRef>
              <c:f>'CONFORMACIÓN DE PÚA'!$C$29</c:f>
              <c:strCache>
                <c:ptCount val="1"/>
                <c:pt idx="0">
                  <c:v>TOTALES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s-E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'CONFORMACIÓN DE PÚA'!$A$30:$A$32</c:f>
              <c:strCache>
                <c:ptCount val="3"/>
                <c:pt idx="0">
                  <c:v>CONFORME</c:v>
                </c:pt>
                <c:pt idx="1">
                  <c:v>DEFECTUOSA</c:v>
                </c:pt>
                <c:pt idx="2">
                  <c:v>TOTAL</c:v>
                </c:pt>
              </c:strCache>
            </c:strRef>
          </c:cat>
          <c:val>
            <c:numRef>
              <c:f>'CONFORMACIÓN DE PÚA'!$C$30:$C$32</c:f>
              <c:numCache>
                <c:formatCode>General</c:formatCode>
                <c:ptCount val="3"/>
                <c:pt idx="0">
                  <c:v>73</c:v>
                </c:pt>
                <c:pt idx="1">
                  <c:v>97</c:v>
                </c:pt>
                <c:pt idx="2">
                  <c:v>170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3C-48EC-AE33-5822010BBA9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22196336"/>
        <c:axId val="422193712"/>
      </c:barChart>
      <c:catAx>
        <c:axId val="422196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422193712"/>
        <c:crosses val="autoZero"/>
        <c:auto val="1"/>
        <c:lblAlgn val="ctr"/>
        <c:lblOffset val="100"/>
        <c:noMultiLvlLbl val="0"/>
      </c:catAx>
      <c:valAx>
        <c:axId val="422193712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crossAx val="422196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s-E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0.84175</cdr:x>
      <cdr:y>0.10926</cdr:y>
    </cdr:from>
    <cdr:to>
      <cdr:x>0.92307</cdr:x>
      <cdr:y>0.32474</cdr:y>
    </cdr:to>
    <cdr:sp macro="" textlink="">
      <cdr:nvSpPr>
        <cdr:cNvPr id="2" name="1 Flecha abajo"/>
        <cdr:cNvSpPr/>
      </cdr:nvSpPr>
      <cdr:spPr>
        <a:xfrm xmlns:a="http://schemas.openxmlformats.org/drawingml/2006/main">
          <a:off x="7296116" y="685806"/>
          <a:ext cx="704861" cy="1352563"/>
        </a:xfrm>
        <a:prstGeom xmlns:a="http://schemas.openxmlformats.org/drawingml/2006/main" prst="downArrow">
          <a:avLst/>
        </a:prstGeom>
        <a:gradFill xmlns:a="http://schemas.openxmlformats.org/drawingml/2006/main" flip="none" rotWithShape="1">
          <a:gsLst>
            <a:gs pos="0">
              <a:srgbClr val="FF0000">
                <a:tint val="66000"/>
                <a:satMod val="160000"/>
              </a:srgbClr>
            </a:gs>
            <a:gs pos="50000">
              <a:srgbClr val="FF0000">
                <a:tint val="44500"/>
                <a:satMod val="160000"/>
              </a:srgbClr>
            </a:gs>
            <a:gs pos="100000">
              <a:srgbClr val="FF0000">
                <a:tint val="23500"/>
                <a:satMod val="160000"/>
              </a:srgbClr>
            </a:gs>
          </a:gsLst>
          <a:lin ang="13500000" scaled="1"/>
          <a:tileRect/>
        </a:gradFill>
        <a:ln xmlns:a="http://schemas.openxmlformats.org/drawingml/2006/main">
          <a:solidFill>
            <a:srgbClr val="FF0000"/>
          </a:solidFill>
        </a:ln>
        <a:effectLst xmlns:a="http://schemas.openxmlformats.org/drawingml/2006/main">
          <a:outerShdw blurRad="50800" dist="38100" dir="8100000" algn="tr" rotWithShape="0">
            <a:prstClr val="black">
              <a:alpha val="40000"/>
            </a:prstClr>
          </a:outerShdw>
        </a:effectLst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s-VE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D992AD-5B6E-442F-9798-4AFEFF757B8F}" type="datetimeFigureOut">
              <a:rPr lang="nl-BE" smtClean="0"/>
              <a:t>28/02/2024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18715-605C-4611-8395-5334328A3643}" type="slidenum">
              <a:rPr lang="nl-BE" smtClean="0"/>
              <a:t>‹Nº›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743973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05E07-5B15-4938-8823-836D0110A681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52C23-B717-48D0-A2BC-5D5360726626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508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52C23-B717-48D0-A2BC-5D536072662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035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52C23-B717-48D0-A2BC-5D536072662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465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52C23-B717-48D0-A2BC-5D536072662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200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52C23-B717-48D0-A2BC-5D536072662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86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52C23-B717-48D0-A2BC-5D536072662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31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">
    <p:bg bwMode="auto"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3683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bg bwMode="auto"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4000" y="2376024"/>
            <a:ext cx="7772400" cy="1052976"/>
          </a:xfrm>
        </p:spPr>
        <p:txBody>
          <a:bodyPr>
            <a:normAutofit/>
          </a:bodyPr>
          <a:lstStyle>
            <a:lvl1pPr algn="ctr">
              <a:defRPr sz="44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title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11990" y="4365104"/>
            <a:ext cx="6400800" cy="504056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rgbClr val="595959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name(s)</a:t>
            </a:r>
            <a:endParaRPr lang="nl-BE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1411288" y="3536690"/>
            <a:ext cx="6329362" cy="720725"/>
          </a:xfrm>
        </p:spPr>
        <p:txBody>
          <a:bodyPr anchor="ctr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nl-BE" sz="2800" kern="1200" baseline="0" dirty="0">
                <a:solidFill>
                  <a:srgbClr val="595959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date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62926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Internal use">
    <p:bg bwMode="auto"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84000" y="2376024"/>
            <a:ext cx="7772400" cy="1052976"/>
          </a:xfrm>
        </p:spPr>
        <p:txBody>
          <a:bodyPr>
            <a:normAutofit/>
          </a:bodyPr>
          <a:lstStyle>
            <a:lvl1pPr algn="ctr">
              <a:defRPr sz="4400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Title template for internal use</a:t>
            </a:r>
            <a:endParaRPr lang="nl-BE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411990" y="4365104"/>
            <a:ext cx="6400800" cy="504056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rgbClr val="595959"/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name(s)</a:t>
            </a:r>
            <a:endParaRPr lang="nl-BE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683568" y="3536690"/>
            <a:ext cx="7776864" cy="720725"/>
          </a:xfrm>
        </p:spPr>
        <p:txBody>
          <a:bodyPr anchor="ctr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lang="nl-BE" sz="2800" kern="1200" baseline="0" dirty="0">
                <a:solidFill>
                  <a:srgbClr val="595959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Replacing globe templates for print &amp; mail</a:t>
            </a:r>
            <a:br>
              <a:rPr lang="en-US" dirty="0"/>
            </a:br>
            <a:r>
              <a:rPr lang="en-US" dirty="0"/>
              <a:t>Click to edit date</a:t>
            </a:r>
            <a:endParaRPr lang="nl-BE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3E15CEC-37B7-43D6-9A77-09017A138577}"/>
              </a:ext>
            </a:extLst>
          </p:cNvPr>
          <p:cNvSpPr txBox="1"/>
          <p:nvPr userDrawn="1"/>
        </p:nvSpPr>
        <p:spPr>
          <a:xfrm>
            <a:off x="2286000" y="3290501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V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g/m</a:t>
            </a:r>
            <a:r>
              <a:rPr kumimoji="0" lang="es-VE" sz="12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2.</a:t>
            </a:r>
          </a:p>
        </p:txBody>
      </p:sp>
    </p:spTree>
    <p:extLst>
      <p:ext uri="{BB962C8B-B14F-4D97-AF65-F5344CB8AC3E}">
        <p14:creationId xmlns:p14="http://schemas.microsoft.com/office/powerpoint/2010/main" val="3725181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7668344" y="332656"/>
            <a:ext cx="1475656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856" y="129559"/>
            <a:ext cx="8229600" cy="418058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452596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-"/>
              <a:defRPr sz="1800" baseline="0">
                <a:latin typeface="Arial" panose="020B0604020202020204" pitchFamily="34" charset="0"/>
              </a:defRPr>
            </a:lvl1pPr>
            <a:lvl2pPr marL="742950" indent="-285750">
              <a:buFont typeface="Wingdings" panose="05000000000000000000" pitchFamily="2" charset="2"/>
              <a:buChar char="§"/>
              <a:defRPr sz="1600" baseline="0">
                <a:latin typeface="Arial" panose="020B0604020202020204" pitchFamily="34" charset="0"/>
              </a:defRPr>
            </a:lvl2pPr>
            <a:lvl3pPr marL="1143000" indent="-228600">
              <a:buFont typeface="Arial" panose="020B0604020202020204" pitchFamily="34" charset="0"/>
              <a:buChar char="•"/>
              <a:defRPr sz="1400" baseline="0">
                <a:latin typeface="Arial" panose="020B0604020202020204" pitchFamily="34" charset="0"/>
              </a:defRPr>
            </a:lvl3pPr>
            <a:lvl4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6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6268" y="6356350"/>
            <a:ext cx="450000" cy="365125"/>
          </a:xfrm>
          <a:prstGeom prst="rect">
            <a:avLst/>
          </a:prstGeom>
        </p:spPr>
        <p:txBody>
          <a:bodyPr/>
          <a:lstStyle>
            <a:lvl1pPr algn="l">
              <a:defRPr sz="900" baseline="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E3F4C64B-CAFF-40EA-BA09-6EC7676371BE}" type="slidenum">
              <a:rPr lang="nl-BE" smtClean="0"/>
              <a:pPr/>
              <a:t>‹Nº›</a:t>
            </a:fld>
            <a:endParaRPr lang="nl-BE" dirty="0"/>
          </a:p>
        </p:txBody>
      </p:sp>
      <p:sp>
        <p:nvSpPr>
          <p:cNvPr id="12" name="Rectangle 10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00000" y="6357600"/>
            <a:ext cx="3600000" cy="3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defRPr lang="nl-NL" sz="900" kern="1200" baseline="0" dirty="0">
                <a:solidFill>
                  <a:srgbClr val="898989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fld id="{A67EFEF7-DFF4-412A-A00A-4660C52B4EA0}" type="datetime3">
              <a:rPr lang="en-US" smtClean="0"/>
              <a:t>28 February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84080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 bwMode="auto"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7741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ítulo y objetos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7740352" y="332656"/>
            <a:ext cx="1403648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/>
          <p:cNvSpPr txBox="1">
            <a:spLocks/>
          </p:cNvSpPr>
          <p:nvPr/>
        </p:nvSpPr>
        <p:spPr>
          <a:xfrm>
            <a:off x="425450" y="6356350"/>
            <a:ext cx="450000" cy="365125"/>
          </a:xfrm>
          <a:prstGeom prst="rect">
            <a:avLst/>
          </a:prstGeom>
        </p:spPr>
        <p:txBody>
          <a:bodyPr anchor="t" anchorCtr="0"/>
          <a:lstStyle>
            <a:defPPr>
              <a:defRPr lang="nl-BE"/>
            </a:defPPr>
            <a:lvl1pPr marL="0" algn="l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F3C2D29B-4258-4BFB-89C5-F954DD175F26}" type="slidenum">
              <a:rPr lang="nl-BE" smtClean="0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nl-BE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00000" y="6356350"/>
            <a:ext cx="3420000" cy="365125"/>
          </a:xfrm>
        </p:spPr>
        <p:txBody>
          <a:bodyPr anchor="t" anchorCtr="0">
            <a:normAutofit/>
          </a:bodyPr>
          <a:lstStyle>
            <a:lvl1pPr marL="0" indent="0">
              <a:buNone/>
              <a:defRPr sz="900" baseline="0">
                <a:solidFill>
                  <a:srgbClr val="898989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fld id="{E238CE90-7FF4-419A-9EA9-82C0FBA31440}" type="datetime3">
              <a:rPr lang="en-US" smtClean="0"/>
              <a:t>14 February 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57944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4320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1926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nl-B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4800" y="6356350"/>
            <a:ext cx="450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3F4C64B-CAFF-40EA-BA09-6EC7676371BE}" type="slidenum">
              <a:rPr lang="nl-BE" smtClean="0"/>
              <a:pPr/>
              <a:t>‹Nº›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96049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49" r:id="rId2"/>
    <p:sldLayoutId id="2147483657" r:id="rId3"/>
    <p:sldLayoutId id="2147483650" r:id="rId4"/>
    <p:sldLayoutId id="2147483659" r:id="rId5"/>
    <p:sldLayoutId id="2147483660" r:id="rId6"/>
  </p:sldLayoutIdLst>
  <p:txStyles>
    <p:titleStyle>
      <a:lvl1pPr algn="l" defTabSz="914400" rtl="0" eaLnBrk="1" latinLnBrk="0" hangingPunct="1">
        <a:spcBef>
          <a:spcPct val="0"/>
        </a:spcBef>
        <a:buNone/>
        <a:defRPr lang="nl-BE" sz="2000" kern="1200" baseline="0" dirty="0">
          <a:solidFill>
            <a:srgbClr val="404040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-"/>
        <a:defRPr lang="en-US" sz="18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en-US" sz="16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lang="en-US" sz="1400" kern="1200" baseline="0" dirty="0" smtClean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q59kMatkIEw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jpeg"/><Relationship Id="rId5" Type="http://schemas.microsoft.com/office/2007/relationships/hdphoto" Target="../media/hdphoto6.wdp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chart" Target="../charts/chart1.xml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1</a:t>
            </a:fld>
            <a:endParaRPr lang="nl-BE" dirty="0"/>
          </a:p>
        </p:txBody>
      </p:sp>
      <p:sp>
        <p:nvSpPr>
          <p:cNvPr id="15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D0AC592-B6F6-469C-94AB-3D35CCBE9E5C}"/>
              </a:ext>
            </a:extLst>
          </p:cNvPr>
          <p:cNvSpPr/>
          <p:nvPr/>
        </p:nvSpPr>
        <p:spPr>
          <a:xfrm>
            <a:off x="0" y="476672"/>
            <a:ext cx="896448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Esta presentación es </a:t>
            </a:r>
          </a:p>
          <a:p>
            <a:pPr algn="ctr"/>
            <a:r>
              <a:rPr lang="es-E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un ejemplo.</a:t>
            </a:r>
            <a:endParaRPr lang="es-E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B24C57A-A62E-4BB0-BCE6-F9542C814053}"/>
              </a:ext>
            </a:extLst>
          </p:cNvPr>
          <p:cNvSpPr txBox="1"/>
          <p:nvPr/>
        </p:nvSpPr>
        <p:spPr>
          <a:xfrm>
            <a:off x="359560" y="2348880"/>
            <a:ext cx="7920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Para mantener la confidencialidad de la información, los nombres y datos fueron cambiados y/o se aplicó efecto de desenfoque a zonas de las diapositivas y ese es el motivo por el cual algunas zonas se ven borrosas.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B24CFC7A-CFB8-4BC4-A417-FE973B1F0B76}"/>
              </a:ext>
            </a:extLst>
          </p:cNvPr>
          <p:cNvSpPr txBox="1"/>
          <p:nvPr/>
        </p:nvSpPr>
        <p:spPr>
          <a:xfrm>
            <a:off x="557808" y="3933056"/>
            <a:ext cx="78488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Se usó para informar al personal Operativo sobre un reclamo de un cliente importante y fue el  principio para una serie de acciones posteriores para subsanar los errores cometidos y robustecer el proceso de fabricación.</a:t>
            </a:r>
          </a:p>
        </p:txBody>
      </p:sp>
    </p:spTree>
    <p:extLst>
      <p:ext uri="{BB962C8B-B14F-4D97-AF65-F5344CB8AC3E}">
        <p14:creationId xmlns:p14="http://schemas.microsoft.com/office/powerpoint/2010/main" val="213439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10</a:t>
            </a:fld>
            <a:endParaRPr lang="nl-BE" dirty="0"/>
          </a:p>
        </p:txBody>
      </p:sp>
      <p:sp>
        <p:nvSpPr>
          <p:cNvPr id="9" name="8 Rectángulo"/>
          <p:cNvSpPr/>
          <p:nvPr/>
        </p:nvSpPr>
        <p:spPr bwMode="auto">
          <a:xfrm>
            <a:off x="4753026" y="1804612"/>
            <a:ext cx="228600" cy="123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23" tIns="45711" rIns="91423" bIns="45711" numCol="1" rtlCol="0" anchor="t" anchorCtr="0" compatLnSpc="1">
            <a:prstTxWarp prst="textNoShape">
              <a:avLst/>
            </a:prstTxWarp>
          </a:bodyPr>
          <a:lstStyle/>
          <a:p>
            <a:pPr defTabSz="914226" eaLnBrk="0" hangingPunct="0"/>
            <a:endParaRPr lang="es-VE" dirty="0"/>
          </a:p>
        </p:txBody>
      </p:sp>
      <p:pic>
        <p:nvPicPr>
          <p:cNvPr id="10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87" t="47984" r="50270" b="40192"/>
          <a:stretch>
            <a:fillRect/>
          </a:stretch>
        </p:blipFill>
        <p:spPr bwMode="auto">
          <a:xfrm>
            <a:off x="7668344" y="827386"/>
            <a:ext cx="5905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C:\Users\Carmen.Mata\AppData\Local\Microsoft\Windows\Temporary Internet Files\Content.Outlook\C6YNBXCD\cost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820269"/>
            <a:ext cx="588630" cy="588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1 Título"/>
          <p:cNvSpPr txBox="1">
            <a:spLocks/>
          </p:cNvSpPr>
          <p:nvPr/>
        </p:nvSpPr>
        <p:spPr bwMode="auto">
          <a:xfrm>
            <a:off x="119335" y="146916"/>
            <a:ext cx="7693025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3" tIns="45711" rIns="91423" bIns="45711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lnSpc>
                <a:spcPts val="2500"/>
              </a:lnSpc>
            </a:pPr>
            <a:r>
              <a:rPr lang="es-VE" altLang="en-US" sz="1600" dirty="0"/>
              <a:t>RECLAMOS EXPORTACIÓN  </a:t>
            </a:r>
            <a:endParaRPr lang="en-US" altLang="en-US" sz="1600" dirty="0"/>
          </a:p>
        </p:txBody>
      </p:sp>
      <p:sp>
        <p:nvSpPr>
          <p:cNvPr id="13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BCDE0C5-7017-4CF2-9F90-8BD9143323D2}"/>
              </a:ext>
            </a:extLst>
          </p:cNvPr>
          <p:cNvSpPr/>
          <p:nvPr/>
        </p:nvSpPr>
        <p:spPr>
          <a:xfrm>
            <a:off x="539552" y="976127"/>
            <a:ext cx="6999262" cy="7200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b="1" dirty="0">
                <a:solidFill>
                  <a:schemeClr val="tx1"/>
                </a:solidFill>
              </a:rPr>
              <a:t>Reclamo del Cliente A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51349073-8471-4B07-B03E-82FB5DDBD537}"/>
              </a:ext>
            </a:extLst>
          </p:cNvPr>
          <p:cNvSpPr/>
          <p:nvPr/>
        </p:nvSpPr>
        <p:spPr>
          <a:xfrm>
            <a:off x="506853" y="2082521"/>
            <a:ext cx="7031961" cy="3716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b="1" dirty="0">
                <a:solidFill>
                  <a:schemeClr val="tx1"/>
                </a:solidFill>
              </a:rPr>
              <a:t>SUMARIO.</a:t>
            </a:r>
          </a:p>
          <a:p>
            <a:r>
              <a:rPr lang="es-ES" sz="1400" dirty="0">
                <a:solidFill>
                  <a:schemeClr val="tx1"/>
                </a:solidFill>
              </a:rPr>
              <a:t>Se realiza el control de alambres púas procedentes de Proveedor B, recibido el  20 de marzo 2018, en los siguientes contenedores:</a:t>
            </a:r>
          </a:p>
          <a:p>
            <a:endParaRPr lang="es-ES" sz="1400" dirty="0">
              <a:solidFill>
                <a:schemeClr val="tx1"/>
              </a:solidFill>
            </a:endParaRPr>
          </a:p>
          <a:p>
            <a:r>
              <a:rPr lang="es-ES" sz="1400" dirty="0">
                <a:solidFill>
                  <a:schemeClr val="tx1"/>
                </a:solidFill>
              </a:rPr>
              <a:t>No HASU 1808170	Contenedor 1</a:t>
            </a:r>
          </a:p>
          <a:p>
            <a:r>
              <a:rPr lang="es-ES" sz="1400" dirty="0">
                <a:solidFill>
                  <a:schemeClr val="tx1"/>
                </a:solidFill>
              </a:rPr>
              <a:t>No HASU 1738425	Contenedor 2</a:t>
            </a:r>
          </a:p>
          <a:p>
            <a:r>
              <a:rPr lang="es-ES" sz="1400" dirty="0">
                <a:solidFill>
                  <a:schemeClr val="tx1"/>
                </a:solidFill>
              </a:rPr>
              <a:t>No HASU 1545365      Contenedor 3</a:t>
            </a:r>
          </a:p>
          <a:p>
            <a:r>
              <a:rPr lang="es-ES" sz="1400" dirty="0">
                <a:solidFill>
                  <a:schemeClr val="tx1"/>
                </a:solidFill>
              </a:rPr>
              <a:t>No HASU 1401640      Contenedor 4</a:t>
            </a:r>
          </a:p>
          <a:p>
            <a:r>
              <a:rPr lang="es-ES" sz="1400" dirty="0">
                <a:solidFill>
                  <a:schemeClr val="tx1"/>
                </a:solidFill>
              </a:rPr>
              <a:t>No HASU 1921720      Contenedor 5</a:t>
            </a:r>
          </a:p>
          <a:p>
            <a:endParaRPr lang="es-ES" sz="1400" dirty="0">
              <a:solidFill>
                <a:schemeClr val="tx1"/>
              </a:solidFill>
            </a:endParaRPr>
          </a:p>
          <a:p>
            <a:r>
              <a:rPr lang="es-ES" sz="1400" dirty="0">
                <a:solidFill>
                  <a:schemeClr val="tx1"/>
                </a:solidFill>
              </a:rPr>
              <a:t>Para la revisión se aplica un plan de muestreo basado en la norma MIL-STD-105D-&gt; para un total del 7.820 rollos de púas, se tomó una muestra de 5 rollos con nivel de inspección bajo.</a:t>
            </a:r>
          </a:p>
          <a:p>
            <a:endParaRPr lang="es-ES" sz="1400" dirty="0">
              <a:solidFill>
                <a:schemeClr val="tx1"/>
              </a:solidFill>
            </a:endParaRPr>
          </a:p>
          <a:p>
            <a:r>
              <a:rPr lang="es-ES" sz="1400" dirty="0">
                <a:solidFill>
                  <a:schemeClr val="tx1"/>
                </a:solidFill>
              </a:rPr>
              <a:t>OBJETIVO: Determinar a través del muestreo, las condiciones en las cuales se encuentra el producto.</a:t>
            </a:r>
          </a:p>
        </p:txBody>
      </p:sp>
    </p:spTree>
    <p:extLst>
      <p:ext uri="{BB962C8B-B14F-4D97-AF65-F5344CB8AC3E}">
        <p14:creationId xmlns:p14="http://schemas.microsoft.com/office/powerpoint/2010/main" val="1038483855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11</a:t>
            </a:fld>
            <a:endParaRPr lang="nl-BE" dirty="0"/>
          </a:p>
        </p:txBody>
      </p:sp>
      <p:sp>
        <p:nvSpPr>
          <p:cNvPr id="9" name="8 Rectángulo"/>
          <p:cNvSpPr/>
          <p:nvPr/>
        </p:nvSpPr>
        <p:spPr bwMode="auto">
          <a:xfrm>
            <a:off x="4753026" y="1804612"/>
            <a:ext cx="228600" cy="123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23" tIns="45711" rIns="91423" bIns="45711" numCol="1" rtlCol="0" anchor="t" anchorCtr="0" compatLnSpc="1">
            <a:prstTxWarp prst="textNoShape">
              <a:avLst/>
            </a:prstTxWarp>
          </a:bodyPr>
          <a:lstStyle/>
          <a:p>
            <a:pPr defTabSz="914226" eaLnBrk="0" hangingPunct="0"/>
            <a:endParaRPr lang="es-VE" dirty="0"/>
          </a:p>
        </p:txBody>
      </p:sp>
      <p:pic>
        <p:nvPicPr>
          <p:cNvPr id="10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87" t="47984" r="50270" b="40192"/>
          <a:stretch>
            <a:fillRect/>
          </a:stretch>
        </p:blipFill>
        <p:spPr bwMode="auto">
          <a:xfrm>
            <a:off x="7668344" y="827386"/>
            <a:ext cx="5905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C:\Users\Carmen.Mata\AppData\Local\Microsoft\Windows\Temporary Internet Files\Content.Outlook\C6YNBXCD\cost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820269"/>
            <a:ext cx="588630" cy="588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1 Título"/>
          <p:cNvSpPr txBox="1">
            <a:spLocks/>
          </p:cNvSpPr>
          <p:nvPr/>
        </p:nvSpPr>
        <p:spPr bwMode="auto">
          <a:xfrm>
            <a:off x="119335" y="146916"/>
            <a:ext cx="7693025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3" tIns="45711" rIns="91423" bIns="45711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lnSpc>
                <a:spcPts val="2500"/>
              </a:lnSpc>
            </a:pPr>
            <a:r>
              <a:rPr lang="es-VE" altLang="en-US" sz="1600" dirty="0"/>
              <a:t>RECLAMOS EXPORTACIÓN – Cliente A  </a:t>
            </a:r>
            <a:endParaRPr lang="en-US" altLang="en-US" sz="16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87" y="1514475"/>
            <a:ext cx="9115425" cy="3829050"/>
          </a:xfrm>
          <a:prstGeom prst="rect">
            <a:avLst/>
          </a:prstGeom>
        </p:spPr>
      </p:pic>
      <p:sp>
        <p:nvSpPr>
          <p:cNvPr id="13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D12434-1054-4B4A-BA22-44C6FC6C3604}"/>
              </a:ext>
            </a:extLst>
          </p:cNvPr>
          <p:cNvSpPr txBox="1"/>
          <p:nvPr/>
        </p:nvSpPr>
        <p:spPr>
          <a:xfrm>
            <a:off x="426268" y="1052736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Información recibida del Cliente: </a:t>
            </a:r>
          </a:p>
        </p:txBody>
      </p:sp>
    </p:spTree>
    <p:extLst>
      <p:ext uri="{BB962C8B-B14F-4D97-AF65-F5344CB8AC3E}">
        <p14:creationId xmlns:p14="http://schemas.microsoft.com/office/powerpoint/2010/main" val="19144515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532C8B2-1A3C-4703-A89F-E783CF125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12</a:t>
            </a:fld>
            <a:endParaRPr lang="nl-BE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F999DF-4FD2-4E25-8DF1-C943199F42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fld id="{A67EFEF7-DFF4-412A-A00A-4660C52B4EA0}" type="datetime3">
              <a:rPr lang="en-US" smtClean="0"/>
              <a:t>28 February 2024</a:t>
            </a:fld>
            <a:endParaRPr lang="en-US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DE952ED-D7A1-4236-AC30-1E0BA6B5B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43" y="3140968"/>
            <a:ext cx="5486682" cy="1911448"/>
          </a:xfrm>
          <a:prstGeom prst="rect">
            <a:avLst/>
          </a:prstGeom>
        </p:spPr>
      </p:pic>
      <p:sp>
        <p:nvSpPr>
          <p:cNvPr id="8" name="1 Título">
            <a:extLst>
              <a:ext uri="{FF2B5EF4-FFF2-40B4-BE49-F238E27FC236}">
                <a16:creationId xmlns:a16="http://schemas.microsoft.com/office/drawing/2014/main" id="{20AAF58E-5B0B-41B1-B54E-0BDF032C4ADF}"/>
              </a:ext>
            </a:extLst>
          </p:cNvPr>
          <p:cNvSpPr txBox="1">
            <a:spLocks/>
          </p:cNvSpPr>
          <p:nvPr/>
        </p:nvSpPr>
        <p:spPr bwMode="auto">
          <a:xfrm>
            <a:off x="119335" y="146916"/>
            <a:ext cx="7693025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3" tIns="45711" rIns="91423" bIns="45711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lnSpc>
                <a:spcPts val="2500"/>
              </a:lnSpc>
            </a:pPr>
            <a:r>
              <a:rPr lang="es-VE" altLang="en-US" sz="1600" dirty="0"/>
              <a:t>RECLAMOS EXPORTACIÓN – Cliente A.</a:t>
            </a:r>
            <a:endParaRPr lang="en-US" altLang="en-US" sz="16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43B412A-187D-4D47-B6AA-8E6000939E62}"/>
              </a:ext>
            </a:extLst>
          </p:cNvPr>
          <p:cNvSpPr txBox="1"/>
          <p:nvPr/>
        </p:nvSpPr>
        <p:spPr>
          <a:xfrm>
            <a:off x="640259" y="1370624"/>
            <a:ext cx="8233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La púa del producto importado presenta defectos como variación en longitud, </a:t>
            </a:r>
          </a:p>
          <a:p>
            <a:r>
              <a:rPr lang="es-ES" dirty="0"/>
              <a:t>torcidas y algunas no tienen forma de púa.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4D99E86-53E9-49EA-8EC1-5D5B178AC940}"/>
              </a:ext>
            </a:extLst>
          </p:cNvPr>
          <p:cNvSpPr txBox="1"/>
          <p:nvPr/>
        </p:nvSpPr>
        <p:spPr>
          <a:xfrm>
            <a:off x="660543" y="2695634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Producto Nacional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93E18A4-4341-4AFE-9B59-4A7BDF50E2B9}"/>
              </a:ext>
            </a:extLst>
          </p:cNvPr>
          <p:cNvSpPr txBox="1"/>
          <p:nvPr/>
        </p:nvSpPr>
        <p:spPr>
          <a:xfrm>
            <a:off x="2915816" y="2695634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Producto Importado 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EE9AD06C-9E8C-41D8-93D1-1D346D6D3CF8}"/>
              </a:ext>
            </a:extLst>
          </p:cNvPr>
          <p:cNvSpPr/>
          <p:nvPr/>
        </p:nvSpPr>
        <p:spPr>
          <a:xfrm>
            <a:off x="2915816" y="2695634"/>
            <a:ext cx="3231409" cy="2389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1F8A6AF9-97C5-4DED-B52C-00BA2F2D4F1B}"/>
              </a:ext>
            </a:extLst>
          </p:cNvPr>
          <p:cNvSpPr/>
          <p:nvPr/>
        </p:nvSpPr>
        <p:spPr>
          <a:xfrm>
            <a:off x="640259" y="2695634"/>
            <a:ext cx="2266606" cy="2389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6424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13</a:t>
            </a:fld>
            <a:endParaRPr lang="nl-BE" dirty="0"/>
          </a:p>
        </p:txBody>
      </p:sp>
      <p:sp>
        <p:nvSpPr>
          <p:cNvPr id="9" name="8 Rectángulo"/>
          <p:cNvSpPr/>
          <p:nvPr/>
        </p:nvSpPr>
        <p:spPr bwMode="auto">
          <a:xfrm>
            <a:off x="4753026" y="1804612"/>
            <a:ext cx="228600" cy="123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23" tIns="45711" rIns="91423" bIns="45711" numCol="1" rtlCol="0" anchor="t" anchorCtr="0" compatLnSpc="1">
            <a:prstTxWarp prst="textNoShape">
              <a:avLst/>
            </a:prstTxWarp>
          </a:bodyPr>
          <a:lstStyle/>
          <a:p>
            <a:pPr defTabSz="914226" eaLnBrk="0" hangingPunct="0"/>
            <a:endParaRPr lang="es-VE" dirty="0"/>
          </a:p>
        </p:txBody>
      </p:sp>
      <p:sp>
        <p:nvSpPr>
          <p:cNvPr id="12" name="1 Título"/>
          <p:cNvSpPr txBox="1">
            <a:spLocks/>
          </p:cNvSpPr>
          <p:nvPr/>
        </p:nvSpPr>
        <p:spPr bwMode="auto">
          <a:xfrm>
            <a:off x="119335" y="146916"/>
            <a:ext cx="7693025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3" tIns="45711" rIns="91423" bIns="45711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lnSpc>
                <a:spcPts val="2500"/>
              </a:lnSpc>
            </a:pPr>
            <a:r>
              <a:rPr lang="es-VE" altLang="en-US" sz="1600" dirty="0"/>
              <a:t>RECLAMOS EXPORTACIÓN – Cliente A </a:t>
            </a:r>
            <a:endParaRPr lang="en-US" altLang="en-US" sz="16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85" y="1340768"/>
            <a:ext cx="8646253" cy="3483905"/>
          </a:xfrm>
          <a:prstGeom prst="rect">
            <a:avLst/>
          </a:prstGeom>
        </p:spPr>
      </p:pic>
      <p:sp>
        <p:nvSpPr>
          <p:cNvPr id="7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</p:spTree>
    <p:extLst>
      <p:ext uri="{BB962C8B-B14F-4D97-AF65-F5344CB8AC3E}">
        <p14:creationId xmlns:p14="http://schemas.microsoft.com/office/powerpoint/2010/main" val="3237523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14</a:t>
            </a:fld>
            <a:endParaRPr lang="nl-BE" dirty="0"/>
          </a:p>
        </p:txBody>
      </p:sp>
      <p:sp>
        <p:nvSpPr>
          <p:cNvPr id="9" name="8 Rectángulo"/>
          <p:cNvSpPr/>
          <p:nvPr/>
        </p:nvSpPr>
        <p:spPr bwMode="auto">
          <a:xfrm>
            <a:off x="4753026" y="1804612"/>
            <a:ext cx="228600" cy="12311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23" tIns="45711" rIns="91423" bIns="45711" numCol="1" rtlCol="0" anchor="t" anchorCtr="0" compatLnSpc="1">
            <a:prstTxWarp prst="textNoShape">
              <a:avLst/>
            </a:prstTxWarp>
          </a:bodyPr>
          <a:lstStyle/>
          <a:p>
            <a:pPr defTabSz="914226" eaLnBrk="0" hangingPunct="0"/>
            <a:endParaRPr lang="es-VE" dirty="0"/>
          </a:p>
        </p:txBody>
      </p:sp>
      <p:sp>
        <p:nvSpPr>
          <p:cNvPr id="12" name="1 Título"/>
          <p:cNvSpPr txBox="1">
            <a:spLocks/>
          </p:cNvSpPr>
          <p:nvPr/>
        </p:nvSpPr>
        <p:spPr bwMode="auto">
          <a:xfrm>
            <a:off x="119335" y="146916"/>
            <a:ext cx="7693025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3" tIns="45711" rIns="91423" bIns="45711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>
              <a:lnSpc>
                <a:spcPts val="2500"/>
              </a:lnSpc>
            </a:pPr>
            <a:r>
              <a:rPr lang="es-VE" altLang="en-US" sz="1600" dirty="0"/>
              <a:t>RECLAMOS EXPORTACIÓN – Cliente A</a:t>
            </a:r>
            <a:endParaRPr lang="en-US" altLang="en-US" sz="1600" dirty="0"/>
          </a:p>
        </p:txBody>
      </p:sp>
      <p:sp>
        <p:nvSpPr>
          <p:cNvPr id="7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28C801D3-7E5F-402B-A52C-5E40364FC09C}"/>
              </a:ext>
            </a:extLst>
          </p:cNvPr>
          <p:cNvSpPr/>
          <p:nvPr/>
        </p:nvSpPr>
        <p:spPr>
          <a:xfrm>
            <a:off x="251520" y="685400"/>
            <a:ext cx="8568952" cy="8713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dirty="0">
                <a:solidFill>
                  <a:schemeClr val="tx1"/>
                </a:solidFill>
              </a:rPr>
              <a:t>Una diferencia en el embalaje, es el asa del producto importado con respecto al producto nacional. En el área de enganche, entre el asa y el sistema de sujeción, existe mucha holgura y eventualmente el asa podría desengancharse.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91422BD-D269-4649-84F7-AAAB4EC5E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760" y="1948151"/>
            <a:ext cx="2959200" cy="225303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AED0F97A-9FCF-486B-AD8B-D00D5A6D7D5F}"/>
              </a:ext>
            </a:extLst>
          </p:cNvPr>
          <p:cNvSpPr/>
          <p:nvPr/>
        </p:nvSpPr>
        <p:spPr>
          <a:xfrm>
            <a:off x="251520" y="4344638"/>
            <a:ext cx="8568952" cy="1604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dirty="0">
                <a:solidFill>
                  <a:schemeClr val="tx1"/>
                </a:solidFill>
              </a:rPr>
              <a:t>Conclusiones sobre calidades s de el aspecto/forma/peso del producto:</a:t>
            </a:r>
          </a:p>
          <a:p>
            <a:r>
              <a:rPr lang="es-ES" sz="1400" dirty="0">
                <a:solidFill>
                  <a:schemeClr val="tx1"/>
                </a:solidFill>
              </a:rPr>
              <a:t>Del  muestreo realizado: </a:t>
            </a:r>
          </a:p>
          <a:p>
            <a:pPr marL="342900" indent="-342900">
              <a:buAutoNum type="arabicPeriod"/>
            </a:pPr>
            <a:r>
              <a:rPr lang="es-ES" sz="1400" dirty="0">
                <a:solidFill>
                  <a:schemeClr val="tx1"/>
                </a:solidFill>
              </a:rPr>
              <a:t>Todos los rollos cumplen el peso requerido.</a:t>
            </a:r>
          </a:p>
          <a:p>
            <a:pPr marL="342900" indent="-342900">
              <a:buAutoNum type="arabicPeriod"/>
            </a:pPr>
            <a:r>
              <a:rPr lang="es-ES" sz="1400" dirty="0">
                <a:solidFill>
                  <a:schemeClr val="tx1"/>
                </a:solidFill>
              </a:rPr>
              <a:t>En la conformación de los rollos se encuentran diferencias en los diámetros.</a:t>
            </a:r>
          </a:p>
          <a:p>
            <a:pPr marL="342900" indent="-342900">
              <a:buAutoNum type="arabicPeriod"/>
            </a:pPr>
            <a:r>
              <a:rPr lang="es-ES" sz="1400" dirty="0">
                <a:solidFill>
                  <a:schemeClr val="tx1"/>
                </a:solidFill>
              </a:rPr>
              <a:t>Hay defectos en la conformación de la púa como: puntas más largas que otras, corte irregular de la púa, púas sueltas.</a:t>
            </a:r>
          </a:p>
          <a:p>
            <a:pPr marL="342900" indent="-342900">
              <a:buAutoNum type="arabicPeriod"/>
            </a:pPr>
            <a:r>
              <a:rPr lang="es-ES" sz="1400" dirty="0">
                <a:solidFill>
                  <a:schemeClr val="tx1"/>
                </a:solidFill>
              </a:rPr>
              <a:t>El sistema de asa es diferente al nacional.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27895AA-DDE9-4531-BBCC-DFFD8471DF14}"/>
              </a:ext>
            </a:extLst>
          </p:cNvPr>
          <p:cNvSpPr txBox="1"/>
          <p:nvPr/>
        </p:nvSpPr>
        <p:spPr>
          <a:xfrm>
            <a:off x="1257229" y="1681063"/>
            <a:ext cx="22346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Sistema Asa – Importado.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338F2561-F4A7-4C09-859B-72AFC2E925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873" y="1954437"/>
            <a:ext cx="2519431" cy="2262929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1DA7B9D6-47FC-42FE-8B1F-DB1869AA11CD}"/>
              </a:ext>
            </a:extLst>
          </p:cNvPr>
          <p:cNvSpPr txBox="1"/>
          <p:nvPr/>
        </p:nvSpPr>
        <p:spPr>
          <a:xfrm>
            <a:off x="4716016" y="1681063"/>
            <a:ext cx="21272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Sistema Asa – Nacional.</a:t>
            </a:r>
          </a:p>
        </p:txBody>
      </p:sp>
    </p:spTree>
    <p:extLst>
      <p:ext uri="{BB962C8B-B14F-4D97-AF65-F5344CB8AC3E}">
        <p14:creationId xmlns:p14="http://schemas.microsoft.com/office/powerpoint/2010/main" val="14402366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CuadroTexto"/>
          <p:cNvSpPr txBox="1">
            <a:spLocks noChangeArrowheads="1"/>
          </p:cNvSpPr>
          <p:nvPr/>
        </p:nvSpPr>
        <p:spPr bwMode="auto">
          <a:xfrm>
            <a:off x="5384" y="135214"/>
            <a:ext cx="44652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s-VE" altLang="en-US" sz="1600" dirty="0"/>
              <a:t>CASO Cliente A</a:t>
            </a:r>
            <a:endParaRPr lang="en-US" altLang="en-US" sz="1600" dirty="0"/>
          </a:p>
        </p:txBody>
      </p:sp>
      <p:sp>
        <p:nvSpPr>
          <p:cNvPr id="3" name="CuadroTexto 2"/>
          <p:cNvSpPr txBox="1"/>
          <p:nvPr/>
        </p:nvSpPr>
        <p:spPr>
          <a:xfrm>
            <a:off x="233568" y="754250"/>
            <a:ext cx="5346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VARIACIÓN DE LA CAPA DE Zn: Máximo, Promedio y Mínimo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99941" y="1062027"/>
            <a:ext cx="48761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200" dirty="0"/>
              <a:t>TAMAÑO DE LA MUESTRA= 85 ROLLOS, 170 HEBRAS</a:t>
            </a:r>
          </a:p>
          <a:p>
            <a:r>
              <a:rPr lang="es-VE" sz="1200" dirty="0"/>
              <a:t>UNIDADES PARA LA CAPA = g/m</a:t>
            </a:r>
            <a:r>
              <a:rPr lang="es-VE" sz="1200" baseline="30000" dirty="0"/>
              <a:t>2.</a:t>
            </a:r>
          </a:p>
          <a:p>
            <a:endParaRPr lang="es-VE" sz="1200" dirty="0"/>
          </a:p>
          <a:p>
            <a:r>
              <a:rPr lang="es-VE" sz="1200" b="1" dirty="0">
                <a:solidFill>
                  <a:srgbClr val="FF0000"/>
                </a:solidFill>
              </a:rPr>
              <a:t>EL VALOR </a:t>
            </a:r>
            <a:r>
              <a:rPr lang="es-VE" sz="1200" b="1" dirty="0" err="1">
                <a:solidFill>
                  <a:srgbClr val="FF0000"/>
                </a:solidFill>
              </a:rPr>
              <a:t>MíNIMO</a:t>
            </a:r>
            <a:r>
              <a:rPr lang="es-VE" sz="1200" b="1" dirty="0">
                <a:solidFill>
                  <a:srgbClr val="FF0000"/>
                </a:solidFill>
              </a:rPr>
              <a:t> DEBE SER 240 g/m</a:t>
            </a:r>
            <a:r>
              <a:rPr lang="es-VE" sz="1200" b="1" baseline="30000" dirty="0">
                <a:solidFill>
                  <a:srgbClr val="FF0000"/>
                </a:solidFill>
              </a:rPr>
              <a:t>2 </a:t>
            </a:r>
          </a:p>
          <a:p>
            <a:endParaRPr lang="es-VE" sz="1200" dirty="0"/>
          </a:p>
        </p:txBody>
      </p:sp>
      <p:graphicFrame>
        <p:nvGraphicFramePr>
          <p:cNvPr id="8" name="Grá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5810793"/>
              </p:ext>
            </p:extLst>
          </p:nvPr>
        </p:nvGraphicFramePr>
        <p:xfrm>
          <a:off x="1547664" y="2204864"/>
          <a:ext cx="6120680" cy="36187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4872999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Gráfico 10"/>
          <p:cNvGraphicFramePr>
            <a:graphicFrameLocks/>
          </p:cNvGraphicFramePr>
          <p:nvPr/>
        </p:nvGraphicFramePr>
        <p:xfrm>
          <a:off x="1619672" y="2060848"/>
          <a:ext cx="5904656" cy="36187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6 CuadroTexto"/>
          <p:cNvSpPr txBox="1">
            <a:spLocks noChangeArrowheads="1"/>
          </p:cNvSpPr>
          <p:nvPr/>
        </p:nvSpPr>
        <p:spPr bwMode="auto">
          <a:xfrm>
            <a:off x="34771" y="162753"/>
            <a:ext cx="44652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s-VE" altLang="en-US" sz="1600" dirty="0"/>
              <a:t>CASO Cliente A</a:t>
            </a:r>
            <a:endParaRPr lang="en-US" altLang="en-US" sz="1600" dirty="0"/>
          </a:p>
        </p:txBody>
      </p:sp>
      <p:sp>
        <p:nvSpPr>
          <p:cNvPr id="3" name="CuadroTexto 2"/>
          <p:cNvSpPr txBox="1"/>
          <p:nvPr/>
        </p:nvSpPr>
        <p:spPr>
          <a:xfrm>
            <a:off x="233568" y="754250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PRODUCTO CON CAPA DE Zn &lt; 240 g/m</a:t>
            </a:r>
            <a:r>
              <a:rPr lang="es-VE" sz="1400" baseline="30000" dirty="0"/>
              <a:t>2 </a:t>
            </a:r>
            <a:endParaRPr lang="es-VE" sz="1400" dirty="0"/>
          </a:p>
        </p:txBody>
      </p:sp>
      <p:sp>
        <p:nvSpPr>
          <p:cNvPr id="4" name="CuadroTexto 3"/>
          <p:cNvSpPr txBox="1"/>
          <p:nvPr/>
        </p:nvSpPr>
        <p:spPr>
          <a:xfrm>
            <a:off x="234760" y="1103578"/>
            <a:ext cx="4104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200" dirty="0"/>
              <a:t>TAMAÑO DE LA MUESTRA= 85 ROLLOS / 170 HEBRAS</a:t>
            </a:r>
          </a:p>
          <a:p>
            <a:r>
              <a:rPr lang="es-VE" sz="1200" dirty="0"/>
              <a:t>UNIDAD DE MEDIDA PARA LA CAPA = g/m</a:t>
            </a:r>
            <a:r>
              <a:rPr lang="es-VE" sz="1200" baseline="30000" dirty="0"/>
              <a:t>2 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2373778" y="4267268"/>
            <a:ext cx="6476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800" dirty="0"/>
              <a:t>HEBRAS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205878" y="1632264"/>
            <a:ext cx="50862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200" b="1" dirty="0">
                <a:solidFill>
                  <a:srgbClr val="FF0000"/>
                </a:solidFill>
              </a:rPr>
              <a:t>% DE HEBRAS FUERA DE ESPECIFICACIÓN = 41,2 % </a:t>
            </a:r>
            <a:r>
              <a:rPr lang="es-VE" sz="1200" dirty="0"/>
              <a:t> (70 de 170)</a:t>
            </a:r>
          </a:p>
        </p:txBody>
      </p:sp>
    </p:spTree>
    <p:extLst>
      <p:ext uri="{BB962C8B-B14F-4D97-AF65-F5344CB8AC3E}">
        <p14:creationId xmlns:p14="http://schemas.microsoft.com/office/powerpoint/2010/main" val="3909187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CuadroTexto"/>
          <p:cNvSpPr txBox="1">
            <a:spLocks noChangeArrowheads="1"/>
          </p:cNvSpPr>
          <p:nvPr/>
        </p:nvSpPr>
        <p:spPr bwMode="auto">
          <a:xfrm>
            <a:off x="34771" y="162753"/>
            <a:ext cx="44652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s-VE" altLang="en-US" sz="1600" dirty="0"/>
              <a:t>CASO Cliente A</a:t>
            </a:r>
            <a:endParaRPr lang="en-US" altLang="en-US" sz="1600" dirty="0"/>
          </a:p>
        </p:txBody>
      </p:sp>
      <p:sp>
        <p:nvSpPr>
          <p:cNvPr id="3" name="CuadroTexto 2"/>
          <p:cNvSpPr txBox="1"/>
          <p:nvPr/>
        </p:nvSpPr>
        <p:spPr>
          <a:xfrm>
            <a:off x="233568" y="754250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400" dirty="0"/>
              <a:t>PRODUCTO CON DEFECTOS DE CONFORMACIÓN</a:t>
            </a:r>
            <a:endParaRPr lang="es-VE" sz="1400" baseline="30000" dirty="0"/>
          </a:p>
        </p:txBody>
      </p:sp>
      <p:sp>
        <p:nvSpPr>
          <p:cNvPr id="4" name="CuadroTexto 3"/>
          <p:cNvSpPr txBox="1"/>
          <p:nvPr/>
        </p:nvSpPr>
        <p:spPr>
          <a:xfrm>
            <a:off x="234760" y="1103578"/>
            <a:ext cx="4104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200" dirty="0"/>
              <a:t>TAMAÑO DE LA MUESTRA= 85 ROLLOS, 170 HEBRAS</a:t>
            </a:r>
          </a:p>
          <a:p>
            <a:r>
              <a:rPr lang="es-VE" sz="1200" dirty="0"/>
              <a:t>UNIDADES PARA LA VARIABLE = HEBRAS</a:t>
            </a:r>
            <a:endParaRPr lang="es-VE" sz="1200" baseline="30000" dirty="0"/>
          </a:p>
          <a:p>
            <a:r>
              <a:rPr lang="es-VE" sz="1200" b="1" dirty="0">
                <a:solidFill>
                  <a:srgbClr val="FF0000"/>
                </a:solidFill>
              </a:rPr>
              <a:t>% FUERA DE ESPECIFICACIÓN = 57,1 </a:t>
            </a:r>
            <a:r>
              <a:rPr lang="es-VE" sz="1200" dirty="0"/>
              <a:t>(97/170)</a:t>
            </a:r>
          </a:p>
        </p:txBody>
      </p:sp>
      <p:graphicFrame>
        <p:nvGraphicFramePr>
          <p:cNvPr id="6" name="Gráfico 5"/>
          <p:cNvGraphicFramePr>
            <a:graphicFrameLocks/>
          </p:cNvGraphicFramePr>
          <p:nvPr/>
        </p:nvGraphicFramePr>
        <p:xfrm>
          <a:off x="1475656" y="2060848"/>
          <a:ext cx="6048672" cy="36038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93463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463" y="1587564"/>
            <a:ext cx="6238998" cy="3791983"/>
          </a:xfrm>
          <a:prstGeom prst="rect">
            <a:avLst/>
          </a:prstGeom>
        </p:spPr>
      </p:pic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18</a:t>
            </a:fld>
            <a:endParaRPr lang="nl-B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fld id="{A67EFEF7-DFF4-412A-A00A-4660C52B4EA0}" type="datetime3">
              <a:rPr lang="en-US" smtClean="0"/>
              <a:t>28 February 2024</a:t>
            </a:fld>
            <a:endParaRPr lang="en-US" dirty="0"/>
          </a:p>
        </p:txBody>
      </p:sp>
      <p:sp>
        <p:nvSpPr>
          <p:cNvPr id="6" name="CuadroTexto 5"/>
          <p:cNvSpPr txBox="1"/>
          <p:nvPr/>
        </p:nvSpPr>
        <p:spPr>
          <a:xfrm>
            <a:off x="107504" y="116632"/>
            <a:ext cx="6284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¿Cómo controlar nuestros procesos de fabricación?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251520" y="764704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u="sng" dirty="0"/>
              <a:t>CONOCIMIENTO </a:t>
            </a:r>
            <a:r>
              <a:rPr lang="es-VE" dirty="0"/>
              <a:t> 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251528" y="1587564"/>
            <a:ext cx="8496944" cy="3785652"/>
          </a:xfrm>
          <a:prstGeom prst="rect">
            <a:avLst/>
          </a:prstGeom>
          <a:solidFill>
            <a:schemeClr val="bg1">
              <a:lumMod val="85000"/>
              <a:alpha val="84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 el </a:t>
            </a:r>
            <a:r>
              <a:rPr lang="es-VE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Webdocumentos</a:t>
            </a:r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(sistema de control de la información documentada ) existen una serie de instrucciones de trabajo (IT) y planes de control de procesos (PCP), desarrollados entre los operadores, coordinadores y personal de calidad, para garantizar que se realicen las actividades de producción de la misma manera (trabajo estandarizado) y en condiciones controladas, que aseguren la calidad de los productos.</a:t>
            </a:r>
          </a:p>
          <a:p>
            <a:pPr algn="just"/>
            <a:endParaRPr lang="es-VE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/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 el área de alambres de púas existen: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 de Control Alambre de Púas  PCP-1-000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Extracción y Colocación de Rollos de Alambre Púas - IT-0-000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Alimentación De Alambre Galvanizado a Máquinas De Alambres De Púas- IT-1-111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Uso de Enderezadores en las Máquinas de Alambres de púas: IT-2-222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Sincronización de Máquina WIOA  IT-3-333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Ajuste de La Tensión De Los Rollos De Alambre De Púas- IT-4-444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Ajuste Del Corte De Cuchillas tomando…Referencia La Caída Del Martillo- IT-5-555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V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Muchos más…</a:t>
            </a:r>
          </a:p>
        </p:txBody>
      </p:sp>
    </p:spTree>
    <p:extLst>
      <p:ext uri="{BB962C8B-B14F-4D97-AF65-F5344CB8AC3E}">
        <p14:creationId xmlns:p14="http://schemas.microsoft.com/office/powerpoint/2010/main" val="294381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19</a:t>
            </a:fld>
            <a:endParaRPr lang="nl-B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fld id="{A67EFEF7-DFF4-412A-A00A-4660C52B4EA0}" type="datetime3">
              <a:rPr lang="en-US" smtClean="0"/>
              <a:t>28 February 2024</a:t>
            </a:fld>
            <a:endParaRPr lang="en-US" dirty="0"/>
          </a:p>
        </p:txBody>
      </p:sp>
      <p:sp>
        <p:nvSpPr>
          <p:cNvPr id="6" name="CuadroTexto 5"/>
          <p:cNvSpPr txBox="1"/>
          <p:nvPr/>
        </p:nvSpPr>
        <p:spPr>
          <a:xfrm>
            <a:off x="107504" y="116632"/>
            <a:ext cx="6284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¿Cómo controlar nuestros procesos de fabricación?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251520" y="978848"/>
            <a:ext cx="84969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sz="1600" dirty="0"/>
              <a:t>Todo Operador en su área de trabajo debe conocer las IT y PCP que le correspondan, no importa si es experto, nuevo o temporal. Esto aplica para los Coordinadores e Inspectores de Calidad igualmente y de manera muy particular para los Facilitadores.</a:t>
            </a:r>
          </a:p>
          <a:p>
            <a:pPr algn="just"/>
            <a:endParaRPr lang="es-VE" sz="1600" dirty="0"/>
          </a:p>
          <a:p>
            <a:pPr algn="just"/>
            <a:r>
              <a:rPr lang="es-VE" sz="1600" dirty="0"/>
              <a:t>Esta información debe estudiarse buscando a comprender su contenido, consultando en caso de duda. Eso hará la gran diferencia entre tener o no un reclamo de los clientes externos o internos. 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251520" y="620688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u="sng" dirty="0"/>
              <a:t>CONOCIMIENTO </a:t>
            </a:r>
            <a:r>
              <a:rPr lang="es-VE" dirty="0"/>
              <a:t> </a:t>
            </a: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9481389"/>
              </p:ext>
            </p:extLst>
          </p:nvPr>
        </p:nvGraphicFramePr>
        <p:xfrm>
          <a:off x="1979711" y="3152892"/>
          <a:ext cx="4275597" cy="2763205"/>
        </p:xfrm>
        <a:graphic>
          <a:graphicData uri="http://schemas.openxmlformats.org/drawingml/2006/table">
            <a:tbl>
              <a:tblPr/>
              <a:tblGrid>
                <a:gridCol w="3648509">
                  <a:extLst>
                    <a:ext uri="{9D8B030D-6E8A-4147-A177-3AD203B41FA5}">
                      <a16:colId xmlns:a16="http://schemas.microsoft.com/office/drawing/2014/main" val="96816495"/>
                    </a:ext>
                  </a:extLst>
                </a:gridCol>
                <a:gridCol w="313544">
                  <a:extLst>
                    <a:ext uri="{9D8B030D-6E8A-4147-A177-3AD203B41FA5}">
                      <a16:colId xmlns:a16="http://schemas.microsoft.com/office/drawing/2014/main" val="837407562"/>
                    </a:ext>
                  </a:extLst>
                </a:gridCol>
                <a:gridCol w="313544">
                  <a:extLst>
                    <a:ext uri="{9D8B030D-6E8A-4147-A177-3AD203B41FA5}">
                      <a16:colId xmlns:a16="http://schemas.microsoft.com/office/drawing/2014/main" val="1796810927"/>
                    </a:ext>
                  </a:extLst>
                </a:gridCol>
              </a:tblGrid>
              <a:tr h="184214">
                <a:tc>
                  <a:txBody>
                    <a:bodyPr/>
                    <a:lstStyle/>
                    <a:p>
                      <a:pPr algn="l" fontAlgn="b"/>
                      <a:r>
                        <a:rPr lang="es-VE" sz="1000" b="1" i="0" u="none" strike="noStrike">
                          <a:effectLst/>
                          <a:latin typeface="Arial" panose="020B0604020202020204" pitchFamily="34" charset="0"/>
                        </a:rPr>
                        <a:t>1. ¿PROCESO CORRECTO?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Si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No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82459062"/>
                  </a:ext>
                </a:extLst>
              </a:tr>
              <a:tr h="552641">
                <a:tc>
                  <a:txBody>
                    <a:bodyPr/>
                    <a:lstStyle/>
                    <a:p>
                      <a:pPr algn="l" fontAlgn="t"/>
                      <a:r>
                        <a:rPr lang="es-VE" sz="1000" b="0" i="0" u="none" strike="noStrike" dirty="0">
                          <a:effectLst/>
                          <a:latin typeface="Arial" panose="020B0604020202020204" pitchFamily="34" charset="0"/>
                        </a:rPr>
                        <a:t>¿Se sigue un trabajo estandarizado? 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04065462"/>
                  </a:ext>
                </a:extLst>
              </a:tr>
              <a:tr h="368427">
                <a:tc>
                  <a:txBody>
                    <a:bodyPr/>
                    <a:lstStyle/>
                    <a:p>
                      <a:pPr algn="l" fontAlgn="t"/>
                      <a:r>
                        <a:rPr lang="es-VE" sz="1000" b="0" i="0" u="none" strike="noStrike" dirty="0">
                          <a:effectLst/>
                          <a:latin typeface="Arial" panose="020B0604020202020204" pitchFamily="34" charset="0"/>
                        </a:rPr>
                        <a:t>¿Está publicado el estándar de trabajo?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6049747"/>
                  </a:ext>
                </a:extLst>
              </a:tr>
              <a:tr h="368427">
                <a:tc>
                  <a:txBody>
                    <a:bodyPr/>
                    <a:lstStyle/>
                    <a:p>
                      <a:pPr algn="l" fontAlgn="t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¿Se hace el trabajo de la misma manera en todos los turnos? 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02877103"/>
                  </a:ext>
                </a:extLst>
              </a:tr>
              <a:tr h="184214">
                <a:tc>
                  <a:txBody>
                    <a:bodyPr/>
                    <a:lstStyle/>
                    <a:p>
                      <a:pPr algn="l" fontAlgn="t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¿El Operador entiende los estándares?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54910664"/>
                  </a:ext>
                </a:extLst>
              </a:tr>
              <a:tr h="184214">
                <a:tc>
                  <a:txBody>
                    <a:bodyPr/>
                    <a:lstStyle/>
                    <a:p>
                      <a:pPr algn="l" fontAlgn="t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¿Es el Operador habitual?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97107033"/>
                  </a:ext>
                </a:extLst>
              </a:tr>
              <a:tr h="184214">
                <a:tc>
                  <a:txBody>
                    <a:bodyPr/>
                    <a:lstStyle/>
                    <a:p>
                      <a:pPr algn="l" fontAlgn="t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¿Esta el Operador entrenado de manera apropiada? 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52785485"/>
                  </a:ext>
                </a:extLst>
              </a:tr>
              <a:tr h="368427">
                <a:tc>
                  <a:txBody>
                    <a:bodyPr/>
                    <a:lstStyle/>
                    <a:p>
                      <a:pPr algn="l" fontAlgn="t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¿Entiende el operador las características deseadas a la salida de su proceso? 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6096732"/>
                  </a:ext>
                </a:extLst>
              </a:tr>
              <a:tr h="368427">
                <a:tc>
                  <a:txBody>
                    <a:bodyPr/>
                    <a:lstStyle/>
                    <a:p>
                      <a:pPr algn="l" fontAlgn="t"/>
                      <a:r>
                        <a:rPr lang="es-VE" sz="1000" b="0" i="0" u="none" strike="noStrike" dirty="0">
                          <a:effectLst/>
                          <a:latin typeface="Arial" panose="020B0604020202020204" pitchFamily="34" charset="0"/>
                        </a:rPr>
                        <a:t>¿El Operador sabe como comunicar los problemas de su área? </a:t>
                      </a:r>
                    </a:p>
                  </a:txBody>
                  <a:tcPr marL="7620" marR="7620" marT="762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VE" sz="10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95832555"/>
                  </a:ext>
                </a:extLst>
              </a:tr>
            </a:tbl>
          </a:graphicData>
        </a:graphic>
      </p:graphicFrame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3509938"/>
            <a:ext cx="2143124" cy="1719262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33760" y="2747746"/>
            <a:ext cx="78666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/>
              <a:t>Debemos preguntarnos y responder:</a:t>
            </a:r>
          </a:p>
        </p:txBody>
      </p:sp>
      <p:sp>
        <p:nvSpPr>
          <p:cNvPr id="10" name="Flecha derecha 9"/>
          <p:cNvSpPr/>
          <p:nvPr/>
        </p:nvSpPr>
        <p:spPr>
          <a:xfrm>
            <a:off x="426268" y="5517232"/>
            <a:ext cx="1337420" cy="398865"/>
          </a:xfrm>
          <a:prstGeom prst="rightArrow">
            <a:avLst/>
          </a:prstGeom>
          <a:solidFill>
            <a:srgbClr val="FF0000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55913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3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4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0" grpId="1" animBg="1"/>
      <p:bldP spid="10" grpId="2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451198" y="3284984"/>
            <a:ext cx="7815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defRPr/>
            </a:pPr>
            <a:r>
              <a:rPr lang="es-VE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Gerencia Dpto. de Calidad y Ambiente</a:t>
            </a:r>
          </a:p>
        </p:txBody>
      </p:sp>
      <p:sp>
        <p:nvSpPr>
          <p:cNvPr id="5" name="4 Rectángulo"/>
          <p:cNvSpPr/>
          <p:nvPr/>
        </p:nvSpPr>
        <p:spPr>
          <a:xfrm>
            <a:off x="2555776" y="2492896"/>
            <a:ext cx="3847656" cy="5411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3500"/>
              </a:lnSpc>
            </a:pPr>
            <a:r>
              <a:rPr lang="es-VE" altLang="en-US" sz="3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Calidad y Ambiente</a:t>
            </a:r>
            <a:endParaRPr lang="en-US" altLang="en-US" sz="3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688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20</a:t>
            </a:fld>
            <a:endParaRPr lang="nl-BE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fld id="{A67EFEF7-DFF4-412A-A00A-4660C52B4EA0}" type="datetime3">
              <a:rPr lang="en-US" smtClean="0"/>
              <a:t>28 February 2024</a:t>
            </a:fld>
            <a:endParaRPr lang="en-US" dirty="0"/>
          </a:p>
        </p:txBody>
      </p:sp>
      <p:sp>
        <p:nvSpPr>
          <p:cNvPr id="6" name="CuadroTexto 5"/>
          <p:cNvSpPr txBox="1"/>
          <p:nvPr/>
        </p:nvSpPr>
        <p:spPr>
          <a:xfrm>
            <a:off x="107504" y="116632"/>
            <a:ext cx="6284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¿Cómo controlar nuestros procesos de fabricación?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1844824"/>
            <a:ext cx="3302124" cy="3669027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323528" y="764704"/>
            <a:ext cx="8280920" cy="1200329"/>
          </a:xfrm>
          <a:prstGeom prst="rect">
            <a:avLst/>
          </a:prstGeom>
          <a:noFill/>
          <a:scene3d>
            <a:camera prst="perspectiveRelaxedModerately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s-VE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UTILIZAR Y CUMPLIR EL PLAN DE CONTROL DE PROCESO</a:t>
            </a:r>
          </a:p>
        </p:txBody>
      </p:sp>
    </p:spTree>
    <p:extLst>
      <p:ext uri="{BB962C8B-B14F-4D97-AF65-F5344CB8AC3E}">
        <p14:creationId xmlns:p14="http://schemas.microsoft.com/office/powerpoint/2010/main" val="8497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979712" y="836712"/>
            <a:ext cx="5400600" cy="665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VE" u="sng" dirty="0">
                <a:hlinkClick r:id="rId2"/>
              </a:rPr>
              <a:t>https://www.youtube.com/watch?v=q59kMatkIEw</a:t>
            </a:r>
            <a:endParaRPr lang="es-VE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VE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27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3</a:t>
            </a:fld>
            <a:endParaRPr lang="nl-BE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7659" y="208992"/>
            <a:ext cx="6713767" cy="32624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defRPr/>
            </a:pPr>
            <a:r>
              <a:rPr lang="es-ES_tradnl" sz="1600" b="1" dirty="0">
                <a:latin typeface="Arial" panose="020B0604020202020204" pitchFamily="34" charset="0"/>
                <a:cs typeface="Arial" panose="020B0604020202020204" pitchFamily="34" charset="0"/>
              </a:rPr>
              <a:t>ISO 9001  POLÍTICA DE LA CALIDAD – Refuerzo.</a:t>
            </a:r>
          </a:p>
        </p:txBody>
      </p:sp>
      <p:sp>
        <p:nvSpPr>
          <p:cNvPr id="11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2699792" y="1297337"/>
            <a:ext cx="61206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Buscamos sobresalir en todo lo que hacemos y aplicar las herramientas adecuadas para permitir la excelencia en todas las áreas de nuestro negocio.</a:t>
            </a:r>
            <a:br>
              <a:rPr lang="es-VE" dirty="0"/>
            </a:br>
            <a:endParaRPr lang="es-VE" dirty="0"/>
          </a:p>
        </p:txBody>
      </p:sp>
      <p:sp>
        <p:nvSpPr>
          <p:cNvPr id="5" name="CuadroTexto 4"/>
          <p:cNvSpPr txBox="1"/>
          <p:nvPr/>
        </p:nvSpPr>
        <p:spPr>
          <a:xfrm>
            <a:off x="426268" y="3303524"/>
            <a:ext cx="2664296" cy="372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>
                <a:solidFill>
                  <a:schemeClr val="tx2">
                    <a:lumMod val="75000"/>
                  </a:schemeClr>
                </a:solidFill>
              </a:rPr>
              <a:t>ENFOQUE AL CLIENTE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2699792" y="3976373"/>
            <a:ext cx="6120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dirty="0"/>
              <a:t>Nos distinguimos por comprender las necesidades de nuestros clientes y suministrar productos y soluciones que ofrezcan continuamente un valor superior para ellos. </a:t>
            </a: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25" t="32150" r="42913" b="46850"/>
          <a:stretch/>
        </p:blipFill>
        <p:spPr>
          <a:xfrm>
            <a:off x="900000" y="1124744"/>
            <a:ext cx="1368152" cy="1440160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00" y="3823304"/>
            <a:ext cx="1479129" cy="1477904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251928" y="751830"/>
            <a:ext cx="2664296" cy="372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dirty="0">
                <a:solidFill>
                  <a:schemeClr val="tx2">
                    <a:lumMod val="75000"/>
                  </a:schemeClr>
                </a:solidFill>
              </a:rPr>
              <a:t>EXCELENCIA</a:t>
            </a:r>
          </a:p>
        </p:txBody>
      </p:sp>
    </p:spTree>
    <p:extLst>
      <p:ext uri="{BB962C8B-B14F-4D97-AF65-F5344CB8AC3E}">
        <p14:creationId xmlns:p14="http://schemas.microsoft.com/office/powerpoint/2010/main" val="13321934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4</a:t>
            </a:fld>
            <a:endParaRPr lang="nl-BE" dirty="0"/>
          </a:p>
        </p:txBody>
      </p:sp>
      <p:sp>
        <p:nvSpPr>
          <p:cNvPr id="5" name="CuadroTexto 4"/>
          <p:cNvSpPr txBox="1"/>
          <p:nvPr/>
        </p:nvSpPr>
        <p:spPr>
          <a:xfrm>
            <a:off x="3203848" y="1181750"/>
            <a:ext cx="56167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dirty="0"/>
              <a:t>Mejoramos nuestros resultados del negocio diseñando, estandarizando y mejorando continuamente nuestros procesos operativos, funcionales y multifuncionales a través de nuestros programas MS, CE, SCE, CARE y FG.</a:t>
            </a:r>
            <a:br>
              <a:rPr lang="es-VE" dirty="0"/>
            </a:br>
            <a:endParaRPr lang="es-VE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t="7535"/>
          <a:stretch/>
        </p:blipFill>
        <p:spPr>
          <a:xfrm>
            <a:off x="260756" y="1181749"/>
            <a:ext cx="2746660" cy="1909967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112980" y="620688"/>
            <a:ext cx="2943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dirty="0">
                <a:solidFill>
                  <a:schemeClr val="tx2">
                    <a:lumMod val="75000"/>
                  </a:schemeClr>
                </a:solidFill>
              </a:rPr>
              <a:t>ENFOQUE DE PROCESO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3203848" y="4095010"/>
            <a:ext cx="56167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Diseñamos e implementamos nuestros sistemas de gestión y procedimientos para monitorear</a:t>
            </a:r>
            <a:br>
              <a:rPr lang="es-VE" dirty="0"/>
            </a:br>
            <a:r>
              <a:rPr lang="es-VE" dirty="0"/>
              <a:t>proactivamente y asegurar el cumplimiento de todas las leyes y regulaciones aplicables.</a:t>
            </a:r>
            <a:br>
              <a:rPr lang="es-VE" dirty="0"/>
            </a:br>
            <a:endParaRPr lang="es-VE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268" y="3790076"/>
            <a:ext cx="1857834" cy="2087196"/>
          </a:xfrm>
          <a:prstGeom prst="rect">
            <a:avLst/>
          </a:prstGeom>
        </p:spPr>
      </p:pic>
      <p:sp>
        <p:nvSpPr>
          <p:cNvPr id="13" name="CuadroTexto 12"/>
          <p:cNvSpPr txBox="1"/>
          <p:nvPr/>
        </p:nvSpPr>
        <p:spPr>
          <a:xfrm>
            <a:off x="260756" y="3332084"/>
            <a:ext cx="2943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VE" sz="1600" dirty="0">
                <a:solidFill>
                  <a:schemeClr val="tx2">
                    <a:lumMod val="75000"/>
                  </a:schemeClr>
                </a:solidFill>
              </a:rPr>
              <a:t>SISTEMAS</a:t>
            </a:r>
          </a:p>
        </p:txBody>
      </p: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17659" y="208992"/>
            <a:ext cx="6713767" cy="32624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defRPr/>
            </a:pPr>
            <a:r>
              <a:rPr lang="es-ES_tradnl" sz="1600" b="1" dirty="0">
                <a:latin typeface="Arial" panose="020B0604020202020204" pitchFamily="34" charset="0"/>
                <a:cs typeface="Arial" panose="020B0604020202020204" pitchFamily="34" charset="0"/>
              </a:rPr>
              <a:t>ISO 9001  – POLÍTICA DE LA CALIDAD</a:t>
            </a:r>
          </a:p>
        </p:txBody>
      </p:sp>
      <p:sp>
        <p:nvSpPr>
          <p:cNvPr id="15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</p:spTree>
    <p:extLst>
      <p:ext uri="{BB962C8B-B14F-4D97-AF65-F5344CB8AC3E}">
        <p14:creationId xmlns:p14="http://schemas.microsoft.com/office/powerpoint/2010/main" val="12230237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7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5</a:t>
            </a:fld>
            <a:endParaRPr lang="nl-BE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17659" y="208992"/>
            <a:ext cx="6713767" cy="32624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defRPr/>
            </a:pPr>
            <a:r>
              <a:rPr lang="es-ES_tradnl" sz="1600" b="1" dirty="0">
                <a:latin typeface="Arial" panose="020B0604020202020204" pitchFamily="34" charset="0"/>
                <a:cs typeface="Arial" panose="020B0604020202020204" pitchFamily="34" charset="0"/>
              </a:rPr>
              <a:t>ISO 9001  POLÍTICA DE LA CALIDAD</a:t>
            </a:r>
          </a:p>
        </p:txBody>
      </p:sp>
      <p:grpSp>
        <p:nvGrpSpPr>
          <p:cNvPr id="14" name="Grupo 13"/>
          <p:cNvGrpSpPr/>
          <p:nvPr/>
        </p:nvGrpSpPr>
        <p:grpSpPr>
          <a:xfrm>
            <a:off x="683490" y="4329897"/>
            <a:ext cx="7992966" cy="1408094"/>
            <a:chOff x="683490" y="4329897"/>
            <a:chExt cx="7992966" cy="1408094"/>
          </a:xfrm>
        </p:grpSpPr>
        <p:sp>
          <p:nvSpPr>
            <p:cNvPr id="9" name="CuadroTexto 8"/>
            <p:cNvSpPr txBox="1"/>
            <p:nvPr/>
          </p:nvSpPr>
          <p:spPr>
            <a:xfrm>
              <a:off x="2843808" y="4516335"/>
              <a:ext cx="583264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dirty="0"/>
                <a:t>Actuamos alineados a los "comportamientos de </a:t>
              </a:r>
              <a:r>
                <a:rPr lang="es-VE" dirty="0" err="1"/>
                <a:t>lide-razgo</a:t>
              </a:r>
              <a:r>
                <a:rPr lang="es-VE" dirty="0"/>
                <a:t> claves de nuestra empresa" e incentivamos a otros a hacer lo mismo.</a:t>
              </a:r>
              <a:br>
                <a:rPr lang="es-VE" dirty="0"/>
              </a:br>
              <a:endParaRPr lang="es-VE" dirty="0"/>
            </a:p>
          </p:txBody>
        </p:sp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490" y="4329897"/>
              <a:ext cx="1409261" cy="1408094"/>
            </a:xfrm>
            <a:prstGeom prst="rect">
              <a:avLst/>
            </a:prstGeom>
          </p:spPr>
        </p:pic>
      </p:grpSp>
      <p:grpSp>
        <p:nvGrpSpPr>
          <p:cNvPr id="16" name="Grupo 15"/>
          <p:cNvGrpSpPr/>
          <p:nvPr/>
        </p:nvGrpSpPr>
        <p:grpSpPr>
          <a:xfrm>
            <a:off x="251520" y="2305540"/>
            <a:ext cx="8424936" cy="1605554"/>
            <a:chOff x="251520" y="2305540"/>
            <a:chExt cx="8424936" cy="1605554"/>
          </a:xfrm>
        </p:grpSpPr>
        <p:sp>
          <p:nvSpPr>
            <p:cNvPr id="6" name="CuadroTexto 5"/>
            <p:cNvSpPr txBox="1"/>
            <p:nvPr/>
          </p:nvSpPr>
          <p:spPr>
            <a:xfrm>
              <a:off x="2843808" y="2674872"/>
              <a:ext cx="583264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VE" dirty="0"/>
                <a:t>Construimos una visión de calidad compartida basada en nuestros principios de "Calidad Siempre" y alineamos nuestra organización a ello. </a:t>
              </a:r>
              <a:br>
                <a:rPr lang="es-VE" dirty="0"/>
              </a:br>
              <a:endParaRPr lang="es-VE" dirty="0"/>
            </a:p>
          </p:txBody>
        </p:sp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8319" l="2804" r="96262">
                          <a14:foregroundMark x1="50935" y1="15630" x2="50935" y2="15630"/>
                          <a14:foregroundMark x1="47975" y1="17311" x2="47975" y2="17311"/>
                          <a14:foregroundMark x1="47975" y1="22353" x2="47975" y2="2235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8392" y="2588852"/>
              <a:ext cx="1425708" cy="132224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5" name="CuadroTexto 14"/>
            <p:cNvSpPr txBox="1"/>
            <p:nvPr/>
          </p:nvSpPr>
          <p:spPr>
            <a:xfrm>
              <a:off x="251520" y="2305540"/>
              <a:ext cx="29430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>
                  <a:solidFill>
                    <a:schemeClr val="tx2">
                      <a:lumMod val="75000"/>
                    </a:schemeClr>
                  </a:solidFill>
                </a:rPr>
                <a:t>ORGANIZACIÓN</a:t>
              </a:r>
            </a:p>
          </p:txBody>
        </p:sp>
      </p:grpSp>
      <p:grpSp>
        <p:nvGrpSpPr>
          <p:cNvPr id="19" name="Grupo 18"/>
          <p:cNvGrpSpPr/>
          <p:nvPr/>
        </p:nvGrpSpPr>
        <p:grpSpPr>
          <a:xfrm>
            <a:off x="251520" y="598132"/>
            <a:ext cx="8568952" cy="1533420"/>
            <a:chOff x="251520" y="598132"/>
            <a:chExt cx="8568952" cy="1533420"/>
          </a:xfrm>
        </p:grpSpPr>
        <p:sp>
          <p:nvSpPr>
            <p:cNvPr id="2" name="CuadroTexto 1"/>
            <p:cNvSpPr txBox="1"/>
            <p:nvPr/>
          </p:nvSpPr>
          <p:spPr>
            <a:xfrm>
              <a:off x="2699792" y="869792"/>
              <a:ext cx="612068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dirty="0"/>
                <a:t>Comparamos nuestras prácticas con aquellas reconocidas como las que mejor se desempeñan para que podamos aprender y mejorar (incluyendo comparaciones externas). </a:t>
              </a:r>
              <a:br>
                <a:rPr lang="es-VE" dirty="0"/>
              </a:br>
              <a:endParaRPr lang="es-VE" dirty="0"/>
            </a:p>
          </p:txBody>
        </p:sp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576" y="925763"/>
              <a:ext cx="1218786" cy="1205789"/>
            </a:xfrm>
            <a:prstGeom prst="rect">
              <a:avLst/>
            </a:prstGeom>
          </p:spPr>
        </p:pic>
        <p:sp>
          <p:nvSpPr>
            <p:cNvPr id="17" name="CuadroTexto 16"/>
            <p:cNvSpPr txBox="1"/>
            <p:nvPr/>
          </p:nvSpPr>
          <p:spPr>
            <a:xfrm>
              <a:off x="251520" y="598132"/>
              <a:ext cx="29430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>
                  <a:solidFill>
                    <a:schemeClr val="tx2">
                      <a:lumMod val="75000"/>
                    </a:schemeClr>
                  </a:solidFill>
                </a:rPr>
                <a:t>BENCHMARKING</a:t>
              </a:r>
            </a:p>
          </p:txBody>
        </p:sp>
      </p:grpSp>
      <p:sp>
        <p:nvSpPr>
          <p:cNvPr id="18" name="CuadroTexto 17"/>
          <p:cNvSpPr txBox="1"/>
          <p:nvPr/>
        </p:nvSpPr>
        <p:spPr>
          <a:xfrm>
            <a:off x="251520" y="3940238"/>
            <a:ext cx="29430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>
                <a:solidFill>
                  <a:schemeClr val="tx2">
                    <a:lumMod val="75000"/>
                  </a:schemeClr>
                </a:solidFill>
              </a:rPr>
              <a:t>LIDERAZGO</a:t>
            </a:r>
          </a:p>
        </p:txBody>
      </p:sp>
      <p:sp>
        <p:nvSpPr>
          <p:cNvPr id="20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</p:spTree>
    <p:extLst>
      <p:ext uri="{BB962C8B-B14F-4D97-AF65-F5344CB8AC3E}">
        <p14:creationId xmlns:p14="http://schemas.microsoft.com/office/powerpoint/2010/main" val="21102473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6</a:t>
            </a:fld>
            <a:endParaRPr lang="nl-BE" dirty="0"/>
          </a:p>
        </p:txBody>
      </p:sp>
      <p:sp>
        <p:nvSpPr>
          <p:cNvPr id="7" name="CuadroTexto 6"/>
          <p:cNvSpPr txBox="1"/>
          <p:nvPr/>
        </p:nvSpPr>
        <p:spPr>
          <a:xfrm>
            <a:off x="3059832" y="1152966"/>
            <a:ext cx="5328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dirty="0"/>
              <a:t>Nos comunicamos con precisión y transparencia con todos nuestros grupos de interés. </a:t>
            </a:r>
            <a:br>
              <a:rPr lang="es-VE" dirty="0"/>
            </a:br>
            <a:endParaRPr lang="es-VE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03" y="987455"/>
            <a:ext cx="2055894" cy="1254353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683568" y="642174"/>
            <a:ext cx="1800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VE" sz="1600" dirty="0">
                <a:solidFill>
                  <a:schemeClr val="tx2">
                    <a:lumMod val="75000"/>
                  </a:schemeClr>
                </a:solidFill>
              </a:rPr>
              <a:t>COMUNICACIÓN</a:t>
            </a:r>
          </a:p>
        </p:txBody>
      </p:sp>
      <p:grpSp>
        <p:nvGrpSpPr>
          <p:cNvPr id="13" name="Grupo 12"/>
          <p:cNvGrpSpPr/>
          <p:nvPr/>
        </p:nvGrpSpPr>
        <p:grpSpPr>
          <a:xfrm>
            <a:off x="755576" y="2461709"/>
            <a:ext cx="8136904" cy="1981905"/>
            <a:chOff x="755576" y="2461709"/>
            <a:chExt cx="8136904" cy="1981905"/>
          </a:xfrm>
        </p:grpSpPr>
        <p:sp>
          <p:nvSpPr>
            <p:cNvPr id="10" name="CuadroTexto 9"/>
            <p:cNvSpPr txBox="1"/>
            <p:nvPr/>
          </p:nvSpPr>
          <p:spPr>
            <a:xfrm>
              <a:off x="3059832" y="2929874"/>
              <a:ext cx="583264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dirty="0"/>
                <a:t>Proporcionamos capacitación y desarrollo a todos los empleados para mejorar su conocimiento, nivel de competencia y habilidades para alcanzar la excelencia. </a:t>
              </a:r>
              <a:br>
                <a:rPr lang="es-VE" dirty="0"/>
              </a:br>
              <a:endParaRPr lang="es-VE" dirty="0"/>
            </a:p>
          </p:txBody>
        </p:sp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564" y="2893463"/>
              <a:ext cx="1551436" cy="1550151"/>
            </a:xfrm>
            <a:prstGeom prst="rect">
              <a:avLst/>
            </a:prstGeom>
          </p:spPr>
        </p:pic>
        <p:sp>
          <p:nvSpPr>
            <p:cNvPr id="12" name="CuadroTexto 11"/>
            <p:cNvSpPr txBox="1"/>
            <p:nvPr/>
          </p:nvSpPr>
          <p:spPr>
            <a:xfrm>
              <a:off x="755576" y="2461709"/>
              <a:ext cx="1800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VE" sz="1600" dirty="0">
                  <a:solidFill>
                    <a:schemeClr val="tx2">
                      <a:lumMod val="75000"/>
                    </a:schemeClr>
                  </a:solidFill>
                </a:rPr>
                <a:t>CAPACITACIÓN</a:t>
              </a:r>
            </a:p>
          </p:txBody>
        </p:sp>
      </p:grp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18193" y="188640"/>
            <a:ext cx="6713767" cy="32624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defRPr/>
            </a:pPr>
            <a:r>
              <a:rPr lang="es-ES_tradnl" sz="1600" b="1" dirty="0">
                <a:latin typeface="Arial" panose="020B0604020202020204" pitchFamily="34" charset="0"/>
                <a:cs typeface="Arial" panose="020B0604020202020204" pitchFamily="34" charset="0"/>
              </a:rPr>
              <a:t>ISO 9001  – POLÍTICA DE LA CALIDAD</a:t>
            </a:r>
          </a:p>
        </p:txBody>
      </p:sp>
      <p:sp>
        <p:nvSpPr>
          <p:cNvPr id="16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</p:spTree>
    <p:extLst>
      <p:ext uri="{BB962C8B-B14F-4D97-AF65-F5344CB8AC3E}">
        <p14:creationId xmlns:p14="http://schemas.microsoft.com/office/powerpoint/2010/main" val="607353008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7</a:t>
            </a:fld>
            <a:endParaRPr lang="nl-BE" dirty="0"/>
          </a:p>
        </p:txBody>
      </p:sp>
      <p:sp>
        <p:nvSpPr>
          <p:cNvPr id="7" name="CuadroTexto 6"/>
          <p:cNvSpPr txBox="1"/>
          <p:nvPr/>
        </p:nvSpPr>
        <p:spPr>
          <a:xfrm>
            <a:off x="268112" y="1484784"/>
            <a:ext cx="8712968" cy="286232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VE" dirty="0"/>
              <a:t>“La buena calidad sólo puede obtenerse en un entorno seguro para todos, teniendo en consideración orden y limpieza y cumpliendo con todos los estándares ambientales y de seguridad. </a:t>
            </a:r>
          </a:p>
          <a:p>
            <a:endParaRPr lang="es-VE" dirty="0"/>
          </a:p>
          <a:p>
            <a:r>
              <a:rPr lang="es-VE" dirty="0"/>
              <a:t>Por lo tanto, todos los empleados deben estar involucrados para asegurar que estas condiciones siempre se cumplan”</a:t>
            </a:r>
            <a:br>
              <a:rPr lang="es-VE" dirty="0"/>
            </a:br>
            <a:endParaRPr lang="es-VE" dirty="0"/>
          </a:p>
          <a:p>
            <a:br>
              <a:rPr lang="es-VE" dirty="0"/>
            </a:br>
            <a:r>
              <a:rPr lang="es-VE" dirty="0"/>
              <a:t>DIRECTOR EJECUTIVO </a:t>
            </a:r>
            <a:br>
              <a:rPr lang="es-VE" dirty="0"/>
            </a:br>
            <a:endParaRPr lang="es-VE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8193" y="188640"/>
            <a:ext cx="6713767" cy="32624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defRPr/>
            </a:pPr>
            <a:r>
              <a:rPr lang="es-ES_tradnl" sz="1600" b="1" dirty="0">
                <a:latin typeface="Arial" panose="020B0604020202020204" pitchFamily="34" charset="0"/>
                <a:cs typeface="Arial" panose="020B0604020202020204" pitchFamily="34" charset="0"/>
              </a:rPr>
              <a:t>ISO 9001 – POLÍTICA DE LA CALIDAD</a:t>
            </a:r>
          </a:p>
        </p:txBody>
      </p:sp>
      <p:sp>
        <p:nvSpPr>
          <p:cNvPr id="9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</p:spTree>
    <p:extLst>
      <p:ext uri="{BB962C8B-B14F-4D97-AF65-F5344CB8AC3E}">
        <p14:creationId xmlns:p14="http://schemas.microsoft.com/office/powerpoint/2010/main" val="884086474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4C64B-CAFF-40EA-BA09-6EC7676371BE}" type="slidenum">
              <a:rPr lang="nl-BE" smtClean="0"/>
              <a:pPr/>
              <a:t>8</a:t>
            </a:fld>
            <a:endParaRPr lang="nl-BE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8473" y="149866"/>
            <a:ext cx="6713767" cy="32624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 prst="convex"/>
          </a:sp3d>
        </p:spPr>
        <p:txBody>
          <a:bodyPr wrap="square">
            <a:spAutoFit/>
          </a:bodyPr>
          <a:lstStyle/>
          <a:p>
            <a:pPr eaLnBrk="0" hangingPunct="0">
              <a:lnSpc>
                <a:spcPct val="95000"/>
              </a:lnSpc>
              <a:defRPr/>
            </a:pPr>
            <a:r>
              <a:rPr lang="es-ES_tradnl" sz="1600" b="1" dirty="0">
                <a:latin typeface="Arial" panose="020B0604020202020204" pitchFamily="34" charset="0"/>
                <a:cs typeface="Arial" panose="020B0604020202020204" pitchFamily="34" charset="0"/>
              </a:rPr>
              <a:t> KPI RECLAMOS 2024</a:t>
            </a:r>
          </a:p>
        </p:txBody>
      </p:sp>
      <p:pic>
        <p:nvPicPr>
          <p:cNvPr id="9" name="Picture 2" descr="C:\Users\Carmen.Mata\AppData\Local\Microsoft\Windows\Temporary Internet Files\Content.Outlook\C6YNBXCD\cost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0570" y="741798"/>
            <a:ext cx="588630" cy="588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32" t="61349" r="59941" b="26991"/>
          <a:stretch>
            <a:fillRect/>
          </a:stretch>
        </p:blipFill>
        <p:spPr bwMode="auto">
          <a:xfrm>
            <a:off x="8250570" y="1344594"/>
            <a:ext cx="588630" cy="57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2" name="1 Gráfico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125071"/>
              </p:ext>
            </p:extLst>
          </p:nvPr>
        </p:nvGraphicFramePr>
        <p:xfrm>
          <a:off x="539552" y="944724"/>
          <a:ext cx="7920880" cy="49685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3" name="1 Marcador de texto"/>
          <p:cNvSpPr txBox="1">
            <a:spLocks/>
          </p:cNvSpPr>
          <p:nvPr/>
        </p:nvSpPr>
        <p:spPr>
          <a:xfrm>
            <a:off x="900000" y="6356350"/>
            <a:ext cx="3420000" cy="3651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-"/>
              <a:defRPr lang="en-US" sz="18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16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lang="en-US" sz="1400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VE" sz="900" dirty="0">
                <a:solidFill>
                  <a:schemeClr val="bg1">
                    <a:lumMod val="50000"/>
                  </a:schemeClr>
                </a:solidFill>
              </a:rPr>
              <a:t>CALIDAD Y AMBIENTE </a:t>
            </a:r>
          </a:p>
        </p:txBody>
      </p:sp>
    </p:spTree>
    <p:extLst>
      <p:ext uri="{BB962C8B-B14F-4D97-AF65-F5344CB8AC3E}">
        <p14:creationId xmlns:p14="http://schemas.microsoft.com/office/powerpoint/2010/main" val="2029557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323528" y="3140968"/>
            <a:ext cx="7815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defRPr/>
            </a:pPr>
            <a:r>
              <a:rPr lang="es-VE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RECLAMOS EXPORTACIÓN</a:t>
            </a:r>
          </a:p>
        </p:txBody>
      </p:sp>
      <p:sp>
        <p:nvSpPr>
          <p:cNvPr id="5" name="4 Rectángulo"/>
          <p:cNvSpPr/>
          <p:nvPr/>
        </p:nvSpPr>
        <p:spPr>
          <a:xfrm>
            <a:off x="2339752" y="2492896"/>
            <a:ext cx="3847656" cy="5411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3500"/>
              </a:lnSpc>
            </a:pPr>
            <a:r>
              <a:rPr lang="es-VE" altLang="en-US" sz="3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Calidad y Ambiente</a:t>
            </a:r>
            <a:endParaRPr lang="en-US" altLang="en-US" sz="3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22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VISIÓN-v2_2016 Vics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ekaer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8648</TotalTime>
  <Words>1301</Words>
  <Application>Microsoft Office PowerPoint</Application>
  <PresentationFormat>Presentación en pantalla (4:3)</PresentationFormat>
  <Paragraphs>175</Paragraphs>
  <Slides>21</Slides>
  <Notes>5</Notes>
  <HiddenSlides>1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Calibri</vt:lpstr>
      <vt:lpstr>Wingdings</vt:lpstr>
      <vt:lpstr>REVISIÓN-v2_2016 Vicson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NV Bekaert 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Rodriguez Ricardo Julio</dc:creator>
  <cp:lastModifiedBy>Felix Lopez</cp:lastModifiedBy>
  <cp:revision>834</cp:revision>
  <cp:lastPrinted>2015-09-11T08:12:10Z</cp:lastPrinted>
  <dcterms:created xsi:type="dcterms:W3CDTF">2016-07-14T00:57:50Z</dcterms:created>
  <dcterms:modified xsi:type="dcterms:W3CDTF">2024-02-28T22:15:32Z</dcterms:modified>
</cp:coreProperties>
</file>